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5" r:id="rId6"/>
    <p:sldId id="274" r:id="rId7"/>
    <p:sldId id="261" r:id="rId8"/>
    <p:sldId id="262" r:id="rId9"/>
    <p:sldId id="263" r:id="rId10"/>
    <p:sldId id="279" r:id="rId11"/>
    <p:sldId id="276" r:id="rId12"/>
    <p:sldId id="264" r:id="rId13"/>
    <p:sldId id="265" r:id="rId14"/>
    <p:sldId id="266" r:id="rId15"/>
    <p:sldId id="267" r:id="rId16"/>
    <p:sldId id="268" r:id="rId17"/>
    <p:sldId id="269" r:id="rId18"/>
    <p:sldId id="270" r:id="rId19"/>
    <p:sldId id="271" r:id="rId20"/>
    <p:sldId id="272" r:id="rId21"/>
    <p:sldId id="277" r:id="rId22"/>
    <p:sldId id="273" r:id="rId23"/>
    <p:sldId id="278" r:id="rId24"/>
    <p:sldId id="283" r:id="rId25"/>
    <p:sldId id="282" r:id="rId26"/>
    <p:sldId id="280" r:id="rId27"/>
    <p:sldId id="281" r:id="rId28"/>
    <p:sldId id="284" r:id="rId29"/>
    <p:sldId id="285" r:id="rId30"/>
    <p:sldId id="286" r:id="rId31"/>
    <p:sldId id="287" r:id="rId32"/>
    <p:sldId id="288" r:id="rId33"/>
    <p:sldId id="289" r:id="rId3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4660"/>
  </p:normalViewPr>
  <p:slideViewPr>
    <p:cSldViewPr snapToGrid="0">
      <p:cViewPr>
        <p:scale>
          <a:sx n="66" d="100"/>
          <a:sy n="66" d="100"/>
        </p:scale>
        <p:origin x="12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4DE23B-BD54-47C0-A37F-B0C27A546864}" type="datetimeFigureOut">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244783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4DE23B-BD54-47C0-A37F-B0C27A546864}" type="datetimeFigureOut">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184578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4DE23B-BD54-47C0-A37F-B0C27A546864}" type="datetimeFigureOut">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235099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4DE23B-BD54-47C0-A37F-B0C27A546864}" type="datetimeFigureOut">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99184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74DE23B-BD54-47C0-A37F-B0C27A546864}" type="datetimeFigureOut">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148954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74DE23B-BD54-47C0-A37F-B0C27A546864}" type="datetimeFigureOut">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221358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74DE23B-BD54-47C0-A37F-B0C27A546864}" type="datetimeFigureOut">
              <a:rPr kumimoji="1" lang="ja-JP" altLang="en-US" smtClean="0"/>
              <a:t>2021/3/30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133496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74DE23B-BD54-47C0-A37F-B0C27A546864}" type="datetimeFigureOut">
              <a:rPr kumimoji="1" lang="ja-JP" altLang="en-US" smtClean="0"/>
              <a:t>2021/3/30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290360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DE23B-BD54-47C0-A37F-B0C27A546864}" type="datetimeFigureOut">
              <a:rPr kumimoji="1" lang="ja-JP" altLang="en-US" smtClean="0"/>
              <a:t>2021/3/30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40812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4DE23B-BD54-47C0-A37F-B0C27A546864}" type="datetimeFigureOut">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268420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4DE23B-BD54-47C0-A37F-B0C27A546864}" type="datetimeFigureOut">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232410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DE23B-BD54-47C0-A37F-B0C27A546864}" type="datetimeFigureOut">
              <a:rPr kumimoji="1" lang="ja-JP" altLang="en-US" smtClean="0"/>
              <a:t>2021/3/30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67DAF-6267-4FC9-ADD8-9BC6D01210F8}" type="slidenum">
              <a:rPr kumimoji="1" lang="ja-JP" altLang="en-US" smtClean="0"/>
              <a:t>‹#›</a:t>
            </a:fld>
            <a:endParaRPr kumimoji="1" lang="ja-JP" altLang="en-US"/>
          </a:p>
        </p:txBody>
      </p:sp>
    </p:spTree>
    <p:extLst>
      <p:ext uri="{BB962C8B-B14F-4D97-AF65-F5344CB8AC3E}">
        <p14:creationId xmlns:p14="http://schemas.microsoft.com/office/powerpoint/2010/main" val="2923306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2D46C48-9E4D-4D97-9602-84CD7D40D811}"/>
              </a:ext>
            </a:extLst>
          </p:cNvPr>
          <p:cNvSpPr txBox="1"/>
          <p:nvPr/>
        </p:nvSpPr>
        <p:spPr>
          <a:xfrm>
            <a:off x="1230931" y="1531829"/>
            <a:ext cx="8039099" cy="2062103"/>
          </a:xfrm>
          <a:prstGeom prst="rect">
            <a:avLst/>
          </a:prstGeom>
          <a:noFill/>
        </p:spPr>
        <p:txBody>
          <a:bodyPr wrap="square" rtlCol="0">
            <a:spAutoFit/>
          </a:bodyPr>
          <a:lstStyle/>
          <a:p>
            <a:r>
              <a:rPr kumimoji="1" lang="ja-JP" altLang="en-US" sz="4800" b="1" dirty="0">
                <a:solidFill>
                  <a:srgbClr val="002060"/>
                </a:solidFill>
              </a:rPr>
              <a:t>日々仕訳を導入しても無駄だといえるこれだけの理由</a:t>
            </a:r>
            <a:endParaRPr kumimoji="1" lang="en-US" altLang="ja-JP" sz="4800" b="1" dirty="0">
              <a:solidFill>
                <a:srgbClr val="002060"/>
              </a:solidFill>
            </a:endParaRPr>
          </a:p>
          <a:p>
            <a:r>
              <a:rPr kumimoji="1" lang="ja-JP" altLang="en-US" sz="3200" dirty="0">
                <a:solidFill>
                  <a:srgbClr val="002060"/>
                </a:solidFill>
              </a:rPr>
              <a:t>～それでも導入することになったら～</a:t>
            </a:r>
            <a:endParaRPr kumimoji="1" lang="en-US" altLang="ja-JP" sz="3200" dirty="0">
              <a:solidFill>
                <a:srgbClr val="002060"/>
              </a:solidFill>
            </a:endParaRPr>
          </a:p>
        </p:txBody>
      </p:sp>
      <p:sp>
        <p:nvSpPr>
          <p:cNvPr id="6" name="正方形/長方形 5">
            <a:extLst>
              <a:ext uri="{FF2B5EF4-FFF2-40B4-BE49-F238E27FC236}">
                <a16:creationId xmlns:a16="http://schemas.microsoft.com/office/drawing/2014/main" id="{8E370478-601C-4B0F-8192-BCB74FE2DC52}"/>
              </a:ext>
            </a:extLst>
          </p:cNvPr>
          <p:cNvSpPr/>
          <p:nvPr/>
        </p:nvSpPr>
        <p:spPr>
          <a:xfrm>
            <a:off x="0" y="5876924"/>
            <a:ext cx="9906000" cy="981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20C9398-143F-4102-92CC-1A3A3C6A2869}"/>
              </a:ext>
            </a:extLst>
          </p:cNvPr>
          <p:cNvSpPr txBox="1"/>
          <p:nvPr/>
        </p:nvSpPr>
        <p:spPr>
          <a:xfrm>
            <a:off x="2364405" y="5934670"/>
            <a:ext cx="5772150" cy="923330"/>
          </a:xfrm>
          <a:prstGeom prst="rect">
            <a:avLst/>
          </a:prstGeom>
          <a:noFill/>
        </p:spPr>
        <p:txBody>
          <a:bodyPr wrap="square" rtlCol="0">
            <a:spAutoFit/>
          </a:bodyPr>
          <a:lstStyle/>
          <a:p>
            <a:r>
              <a:rPr kumimoji="1" lang="en-US" altLang="ja-JP" sz="3200" b="1" dirty="0">
                <a:solidFill>
                  <a:schemeClr val="bg1"/>
                </a:solidFill>
              </a:rPr>
              <a:t>※</a:t>
            </a:r>
            <a:r>
              <a:rPr kumimoji="1" lang="ja-JP" altLang="en-US" sz="3200" b="1" dirty="0">
                <a:solidFill>
                  <a:schemeClr val="bg1"/>
                </a:solidFill>
              </a:rPr>
              <a:t>　</a:t>
            </a:r>
            <a:r>
              <a:rPr kumimoji="1" lang="ja-JP" altLang="en-US" sz="5400" b="1" dirty="0">
                <a:solidFill>
                  <a:schemeClr val="bg1"/>
                </a:solidFill>
              </a:rPr>
              <a:t>個人の意見</a:t>
            </a:r>
            <a:r>
              <a:rPr kumimoji="1" lang="ja-JP" altLang="en-US" sz="3200" b="1" dirty="0">
                <a:solidFill>
                  <a:schemeClr val="bg1"/>
                </a:solidFill>
              </a:rPr>
              <a:t>です。</a:t>
            </a:r>
            <a:endParaRPr kumimoji="1" lang="en-US" altLang="ja-JP" sz="3200" dirty="0">
              <a:solidFill>
                <a:schemeClr val="bg1"/>
              </a:solidFill>
            </a:endParaRPr>
          </a:p>
        </p:txBody>
      </p:sp>
      <p:sp>
        <p:nvSpPr>
          <p:cNvPr id="7" name="テキスト ボックス 6">
            <a:extLst>
              <a:ext uri="{FF2B5EF4-FFF2-40B4-BE49-F238E27FC236}">
                <a16:creationId xmlns:a16="http://schemas.microsoft.com/office/drawing/2014/main" id="{8707F795-B612-4BCE-B4FC-A7739E4FF4FC}"/>
              </a:ext>
            </a:extLst>
          </p:cNvPr>
          <p:cNvSpPr txBox="1"/>
          <p:nvPr/>
        </p:nvSpPr>
        <p:spPr>
          <a:xfrm>
            <a:off x="4086226" y="4734520"/>
            <a:ext cx="5667374" cy="923330"/>
          </a:xfrm>
          <a:prstGeom prst="rect">
            <a:avLst/>
          </a:prstGeom>
          <a:noFill/>
        </p:spPr>
        <p:txBody>
          <a:bodyPr wrap="square" rtlCol="0">
            <a:spAutoFit/>
          </a:bodyPr>
          <a:lstStyle/>
          <a:p>
            <a:r>
              <a:rPr kumimoji="1" lang="ja-JP" altLang="en-US" dirty="0">
                <a:solidFill>
                  <a:srgbClr val="002060"/>
                </a:solidFill>
              </a:rPr>
              <a:t>平成</a:t>
            </a:r>
            <a:r>
              <a:rPr kumimoji="1" lang="en-US" altLang="ja-JP" dirty="0">
                <a:solidFill>
                  <a:srgbClr val="002060"/>
                </a:solidFill>
              </a:rPr>
              <a:t>28</a:t>
            </a:r>
            <a:r>
              <a:rPr kumimoji="1" lang="ja-JP" altLang="en-US" dirty="0">
                <a:solidFill>
                  <a:srgbClr val="002060"/>
                </a:solidFill>
              </a:rPr>
              <a:t>年度　　　　　　 </a:t>
            </a:r>
            <a:r>
              <a:rPr kumimoji="1" lang="en-US" altLang="ja-JP" dirty="0">
                <a:solidFill>
                  <a:srgbClr val="002060"/>
                </a:solidFill>
              </a:rPr>
              <a:t> </a:t>
            </a:r>
            <a:r>
              <a:rPr kumimoji="1" lang="ja-JP" altLang="en-US" dirty="0">
                <a:solidFill>
                  <a:srgbClr val="002060"/>
                </a:solidFill>
              </a:rPr>
              <a:t>総務省財務調査課公会計係</a:t>
            </a:r>
            <a:endParaRPr kumimoji="1" lang="en-US" altLang="ja-JP" dirty="0">
              <a:solidFill>
                <a:srgbClr val="002060"/>
              </a:solidFill>
            </a:endParaRPr>
          </a:p>
          <a:p>
            <a:r>
              <a:rPr kumimoji="1" lang="ja-JP" altLang="en-US" dirty="0">
                <a:solidFill>
                  <a:srgbClr val="002060"/>
                </a:solidFill>
              </a:rPr>
              <a:t>平成</a:t>
            </a:r>
            <a:r>
              <a:rPr kumimoji="1" lang="en-US" altLang="ja-JP" dirty="0">
                <a:solidFill>
                  <a:srgbClr val="002060"/>
                </a:solidFill>
              </a:rPr>
              <a:t>29</a:t>
            </a:r>
            <a:r>
              <a:rPr kumimoji="1" lang="ja-JP" altLang="en-US" dirty="0">
                <a:solidFill>
                  <a:srgbClr val="002060"/>
                </a:solidFill>
              </a:rPr>
              <a:t>年度～令和</a:t>
            </a:r>
            <a:r>
              <a:rPr kumimoji="1" lang="en-US" altLang="ja-JP" dirty="0">
                <a:solidFill>
                  <a:srgbClr val="002060"/>
                </a:solidFill>
              </a:rPr>
              <a:t>2</a:t>
            </a:r>
            <a:r>
              <a:rPr kumimoji="1" lang="ja-JP" altLang="en-US" dirty="0">
                <a:solidFill>
                  <a:srgbClr val="002060"/>
                </a:solidFill>
              </a:rPr>
              <a:t>年度　財政課企画係</a:t>
            </a:r>
            <a:endParaRPr kumimoji="1" lang="en-US" altLang="ja-JP" dirty="0">
              <a:solidFill>
                <a:srgbClr val="002060"/>
              </a:solidFill>
            </a:endParaRPr>
          </a:p>
          <a:p>
            <a:r>
              <a:rPr kumimoji="1" lang="ja-JP" altLang="en-US" dirty="0">
                <a:solidFill>
                  <a:srgbClr val="002060"/>
                </a:solidFill>
              </a:rPr>
              <a:t>令和</a:t>
            </a:r>
            <a:r>
              <a:rPr kumimoji="1" lang="en-US" altLang="ja-JP" dirty="0">
                <a:solidFill>
                  <a:srgbClr val="002060"/>
                </a:solidFill>
              </a:rPr>
              <a:t>3</a:t>
            </a:r>
            <a:r>
              <a:rPr kumimoji="1" lang="ja-JP" altLang="en-US" dirty="0">
                <a:solidFill>
                  <a:srgbClr val="002060"/>
                </a:solidFill>
              </a:rPr>
              <a:t>年度～　　　　　　出納課出納係　　　　阿部</a:t>
            </a:r>
            <a:endParaRPr kumimoji="1" lang="en-US" altLang="ja-JP" dirty="0">
              <a:solidFill>
                <a:srgbClr val="002060"/>
              </a:solidFill>
            </a:endParaRPr>
          </a:p>
        </p:txBody>
      </p:sp>
    </p:spTree>
    <p:extLst>
      <p:ext uri="{BB962C8B-B14F-4D97-AF65-F5344CB8AC3E}">
        <p14:creationId xmlns:p14="http://schemas.microsoft.com/office/powerpoint/2010/main" val="248618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迅速な財務書類作成の実現</a:t>
            </a:r>
            <a:endParaRPr kumimoji="1" lang="ja-JP" altLang="en-US" sz="3600" dirty="0"/>
          </a:p>
        </p:txBody>
      </p:sp>
      <p:sp>
        <p:nvSpPr>
          <p:cNvPr id="14" name="テキスト ボックス 13">
            <a:extLst>
              <a:ext uri="{FF2B5EF4-FFF2-40B4-BE49-F238E27FC236}">
                <a16:creationId xmlns:a16="http://schemas.microsoft.com/office/drawing/2014/main" id="{8CB9D01A-B8A9-4C5D-904E-578C15156D0A}"/>
              </a:ext>
            </a:extLst>
          </p:cNvPr>
          <p:cNvSpPr txBox="1"/>
          <p:nvPr/>
        </p:nvSpPr>
        <p:spPr>
          <a:xfrm>
            <a:off x="319238" y="1554677"/>
            <a:ext cx="6651056" cy="1323439"/>
          </a:xfrm>
          <a:prstGeom prst="rect">
            <a:avLst/>
          </a:prstGeom>
          <a:noFill/>
        </p:spPr>
        <p:txBody>
          <a:bodyPr wrap="square" rtlCol="0">
            <a:spAutoFit/>
          </a:bodyPr>
          <a:lstStyle/>
          <a:p>
            <a:r>
              <a:rPr kumimoji="1" lang="ja-JP" altLang="en-US" sz="4000" dirty="0">
                <a:solidFill>
                  <a:srgbClr val="002060"/>
                </a:solidFill>
              </a:rPr>
              <a:t>たとえ、９月に間に合ったとしても・・・</a:t>
            </a:r>
            <a:endParaRPr kumimoji="1" lang="en-US" altLang="ja-JP" sz="4000" dirty="0">
              <a:solidFill>
                <a:srgbClr val="002060"/>
              </a:solidFill>
            </a:endParaRPr>
          </a:p>
        </p:txBody>
      </p:sp>
      <p:sp>
        <p:nvSpPr>
          <p:cNvPr id="5" name="テキスト ボックス 4">
            <a:extLst>
              <a:ext uri="{FF2B5EF4-FFF2-40B4-BE49-F238E27FC236}">
                <a16:creationId xmlns:a16="http://schemas.microsoft.com/office/drawing/2014/main" id="{5C0FB0AF-A296-49C2-86F3-D1879AB608D8}"/>
              </a:ext>
            </a:extLst>
          </p:cNvPr>
          <p:cNvSpPr txBox="1"/>
          <p:nvPr/>
        </p:nvSpPr>
        <p:spPr>
          <a:xfrm>
            <a:off x="448377" y="3165007"/>
            <a:ext cx="9009246" cy="2610458"/>
          </a:xfrm>
          <a:prstGeom prst="rect">
            <a:avLst/>
          </a:prstGeom>
          <a:noFill/>
        </p:spPr>
        <p:txBody>
          <a:bodyPr wrap="square" rtlCol="0">
            <a:spAutoFit/>
          </a:bodyPr>
          <a:lstStyle/>
          <a:p>
            <a:pPr marL="285750" indent="-285750">
              <a:lnSpc>
                <a:spcPts val="6700"/>
              </a:lnSpc>
              <a:buFont typeface="Wingdings" panose="05000000000000000000" pitchFamily="2" charset="2"/>
              <a:buChar char="ü"/>
            </a:pPr>
            <a:r>
              <a:rPr kumimoji="1" lang="ja-JP" altLang="en-US" sz="4400" b="1" dirty="0">
                <a:solidFill>
                  <a:srgbClr val="002060"/>
                </a:solidFill>
              </a:rPr>
              <a:t>決算特別委員会で議論できるの？</a:t>
            </a:r>
            <a:endParaRPr kumimoji="1" lang="en-US" altLang="ja-JP" sz="4400" b="1" dirty="0">
              <a:solidFill>
                <a:srgbClr val="002060"/>
              </a:solidFill>
            </a:endParaRPr>
          </a:p>
          <a:p>
            <a:pPr marL="285750" indent="-285750">
              <a:lnSpc>
                <a:spcPts val="6700"/>
              </a:lnSpc>
              <a:buFont typeface="Wingdings" panose="05000000000000000000" pitchFamily="2" charset="2"/>
              <a:buChar char="ü"/>
            </a:pPr>
            <a:r>
              <a:rPr kumimoji="1" lang="ja-JP" altLang="en-US" sz="4400" b="1" dirty="0">
                <a:solidFill>
                  <a:srgbClr val="002060"/>
                </a:solidFill>
              </a:rPr>
              <a:t>各所管が分析できるの？</a:t>
            </a:r>
            <a:endParaRPr kumimoji="1" lang="en-US" altLang="ja-JP" sz="4400" b="1" dirty="0">
              <a:solidFill>
                <a:srgbClr val="002060"/>
              </a:solidFill>
            </a:endParaRPr>
          </a:p>
          <a:p>
            <a:pPr marL="285750" indent="-285750">
              <a:lnSpc>
                <a:spcPts val="6700"/>
              </a:lnSpc>
              <a:buFont typeface="Wingdings" panose="05000000000000000000" pitchFamily="2" charset="2"/>
              <a:buChar char="ü"/>
            </a:pPr>
            <a:r>
              <a:rPr kumimoji="1" lang="ja-JP" altLang="en-US" sz="4400" b="1" dirty="0">
                <a:solidFill>
                  <a:srgbClr val="002060"/>
                </a:solidFill>
              </a:rPr>
              <a:t>新年度予算編成に活かせるの？</a:t>
            </a:r>
          </a:p>
        </p:txBody>
      </p:sp>
    </p:spTree>
    <p:extLst>
      <p:ext uri="{BB962C8B-B14F-4D97-AF65-F5344CB8AC3E}">
        <p14:creationId xmlns:p14="http://schemas.microsoft.com/office/powerpoint/2010/main" val="360438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B678484-B705-48B8-B6C1-6153EFC7807F}"/>
              </a:ext>
            </a:extLst>
          </p:cNvPr>
          <p:cNvSpPr txBox="1"/>
          <p:nvPr/>
        </p:nvSpPr>
        <p:spPr>
          <a:xfrm>
            <a:off x="219076" y="5271433"/>
            <a:ext cx="5562599" cy="707886"/>
          </a:xfrm>
          <a:prstGeom prst="rect">
            <a:avLst/>
          </a:prstGeom>
          <a:noFill/>
        </p:spPr>
        <p:txBody>
          <a:bodyPr wrap="square" rtlCol="0">
            <a:spAutoFit/>
          </a:bodyPr>
          <a:lstStyle/>
          <a:p>
            <a:r>
              <a:rPr kumimoji="1" lang="ja-JP" altLang="en-US" sz="4000" dirty="0">
                <a:solidFill>
                  <a:srgbClr val="002060"/>
                </a:solidFill>
              </a:rPr>
              <a:t>２つめ！</a:t>
            </a:r>
            <a:endParaRPr kumimoji="1" lang="en-US" altLang="ja-JP" sz="4000" dirty="0">
              <a:solidFill>
                <a:srgbClr val="002060"/>
              </a:solidFill>
            </a:endParaRPr>
          </a:p>
        </p:txBody>
      </p:sp>
      <p:sp>
        <p:nvSpPr>
          <p:cNvPr id="8" name="テキスト ボックス 7">
            <a:extLst>
              <a:ext uri="{FF2B5EF4-FFF2-40B4-BE49-F238E27FC236}">
                <a16:creationId xmlns:a16="http://schemas.microsoft.com/office/drawing/2014/main" id="{83B64DD0-1C08-4633-B06B-72E8157EDE7D}"/>
              </a:ext>
            </a:extLst>
          </p:cNvPr>
          <p:cNvSpPr txBox="1"/>
          <p:nvPr/>
        </p:nvSpPr>
        <p:spPr>
          <a:xfrm>
            <a:off x="1138238" y="1076325"/>
            <a:ext cx="7629524" cy="2610458"/>
          </a:xfrm>
          <a:prstGeom prst="rect">
            <a:avLst/>
          </a:prstGeom>
          <a:noFill/>
        </p:spPr>
        <p:txBody>
          <a:bodyPr wrap="square" rtlCol="0">
            <a:spAutoFit/>
          </a:bodyPr>
          <a:lstStyle/>
          <a:p>
            <a:pPr marL="285750" indent="-285750">
              <a:lnSpc>
                <a:spcPts val="6700"/>
              </a:lnSpc>
              <a:buFont typeface="Wingdings" panose="05000000000000000000" pitchFamily="2" charset="2"/>
              <a:buChar char="ü"/>
            </a:pPr>
            <a:r>
              <a:rPr kumimoji="1" lang="ja-JP" altLang="en-US" sz="4400" b="1" dirty="0">
                <a:solidFill>
                  <a:schemeClr val="bg1">
                    <a:lumMod val="85000"/>
                  </a:schemeClr>
                </a:solidFill>
              </a:rPr>
              <a:t>迅速な財務書類作成の実現</a:t>
            </a:r>
            <a:endParaRPr kumimoji="1" lang="en-US" altLang="ja-JP" sz="4400" b="1" dirty="0">
              <a:solidFill>
                <a:schemeClr val="bg1">
                  <a:lumMod val="85000"/>
                </a:schemeClr>
              </a:solidFill>
            </a:endParaRPr>
          </a:p>
          <a:p>
            <a:pPr marL="285750" indent="-285750">
              <a:lnSpc>
                <a:spcPts val="6700"/>
              </a:lnSpc>
              <a:buFont typeface="Wingdings" panose="05000000000000000000" pitchFamily="2" charset="2"/>
              <a:buChar char="ü"/>
            </a:pPr>
            <a:r>
              <a:rPr kumimoji="1" lang="ja-JP" altLang="en-US" sz="4400" b="1" dirty="0">
                <a:solidFill>
                  <a:srgbClr val="002060"/>
                </a:solidFill>
              </a:rPr>
              <a:t>職員のコスト意識の醸成</a:t>
            </a:r>
            <a:endParaRPr kumimoji="1" lang="en-US" altLang="ja-JP" sz="4400" b="1" dirty="0">
              <a:solidFill>
                <a:srgbClr val="002060"/>
              </a:solidFill>
            </a:endParaRPr>
          </a:p>
          <a:p>
            <a:pPr marL="285750" indent="-285750">
              <a:lnSpc>
                <a:spcPts val="6700"/>
              </a:lnSpc>
              <a:buFont typeface="Wingdings" panose="05000000000000000000" pitchFamily="2" charset="2"/>
              <a:buChar char="ü"/>
            </a:pPr>
            <a:r>
              <a:rPr kumimoji="1" lang="ja-JP" altLang="en-US" sz="4400" b="1" dirty="0">
                <a:solidFill>
                  <a:schemeClr val="bg1">
                    <a:lumMod val="85000"/>
                  </a:schemeClr>
                </a:solidFill>
              </a:rPr>
              <a:t>業務の平準化</a:t>
            </a:r>
          </a:p>
        </p:txBody>
      </p:sp>
      <p:sp>
        <p:nvSpPr>
          <p:cNvPr id="9" name="テキスト ボックス 8">
            <a:extLst>
              <a:ext uri="{FF2B5EF4-FFF2-40B4-BE49-F238E27FC236}">
                <a16:creationId xmlns:a16="http://schemas.microsoft.com/office/drawing/2014/main" id="{EDAC2D40-12CD-4A06-908E-ACCAAE1D43EE}"/>
              </a:ext>
            </a:extLst>
          </p:cNvPr>
          <p:cNvSpPr txBox="1"/>
          <p:nvPr/>
        </p:nvSpPr>
        <p:spPr>
          <a:xfrm>
            <a:off x="4233863" y="4063609"/>
            <a:ext cx="4900612" cy="830997"/>
          </a:xfrm>
          <a:prstGeom prst="rect">
            <a:avLst/>
          </a:prstGeom>
          <a:noFill/>
        </p:spPr>
        <p:txBody>
          <a:bodyPr wrap="square" rtlCol="0">
            <a:spAutoFit/>
          </a:bodyPr>
          <a:lstStyle/>
          <a:p>
            <a:r>
              <a:rPr kumimoji="1" lang="ja-JP" altLang="en-US" sz="2400" dirty="0">
                <a:solidFill>
                  <a:srgbClr val="002060"/>
                </a:solidFill>
              </a:rPr>
              <a:t>地方公共団体システム機構</a:t>
            </a:r>
            <a:endParaRPr kumimoji="1" lang="en-US" altLang="ja-JP" sz="2400" dirty="0">
              <a:solidFill>
                <a:srgbClr val="002060"/>
              </a:solidFill>
            </a:endParaRPr>
          </a:p>
          <a:p>
            <a:r>
              <a:rPr kumimoji="1" lang="ja-JP" altLang="en-US" sz="2400" dirty="0">
                <a:solidFill>
                  <a:srgbClr val="002060"/>
                </a:solidFill>
              </a:rPr>
              <a:t>「日々仕訳方式の効果検証」より</a:t>
            </a:r>
            <a:endParaRPr kumimoji="1" lang="en-US" altLang="ja-JP" sz="2400" dirty="0">
              <a:solidFill>
                <a:srgbClr val="002060"/>
              </a:solidFill>
            </a:endParaRPr>
          </a:p>
        </p:txBody>
      </p:sp>
    </p:spTree>
    <p:extLst>
      <p:ext uri="{BB962C8B-B14F-4D97-AF65-F5344CB8AC3E}">
        <p14:creationId xmlns:p14="http://schemas.microsoft.com/office/powerpoint/2010/main" val="126458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職員のコスト意識の醸成</a:t>
            </a:r>
            <a:endParaRPr kumimoji="1" lang="ja-JP" altLang="en-US" sz="3600" dirty="0"/>
          </a:p>
        </p:txBody>
      </p:sp>
      <p:sp>
        <p:nvSpPr>
          <p:cNvPr id="5" name="正方形/長方形 4">
            <a:extLst>
              <a:ext uri="{FF2B5EF4-FFF2-40B4-BE49-F238E27FC236}">
                <a16:creationId xmlns:a16="http://schemas.microsoft.com/office/drawing/2014/main" id="{C31F43F0-C361-48FA-822B-734E5AB20247}"/>
              </a:ext>
            </a:extLst>
          </p:cNvPr>
          <p:cNvSpPr/>
          <p:nvPr/>
        </p:nvSpPr>
        <p:spPr>
          <a:xfrm>
            <a:off x="466726" y="2314575"/>
            <a:ext cx="4219575" cy="20383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b="1" dirty="0">
              <a:solidFill>
                <a:srgbClr val="002060"/>
              </a:solidFill>
            </a:endParaRPr>
          </a:p>
        </p:txBody>
      </p:sp>
      <p:sp>
        <p:nvSpPr>
          <p:cNvPr id="6" name="正方形/長方形 5">
            <a:extLst>
              <a:ext uri="{FF2B5EF4-FFF2-40B4-BE49-F238E27FC236}">
                <a16:creationId xmlns:a16="http://schemas.microsoft.com/office/drawing/2014/main" id="{9B5686BE-EAE1-4EF1-BDC3-7A1DB9A1C6AD}"/>
              </a:ext>
            </a:extLst>
          </p:cNvPr>
          <p:cNvSpPr/>
          <p:nvPr/>
        </p:nvSpPr>
        <p:spPr>
          <a:xfrm>
            <a:off x="5219700" y="2314573"/>
            <a:ext cx="4219575" cy="20383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b="1" dirty="0">
              <a:solidFill>
                <a:srgbClr val="002060"/>
              </a:solidFill>
            </a:endParaRPr>
          </a:p>
        </p:txBody>
      </p:sp>
      <p:sp>
        <p:nvSpPr>
          <p:cNvPr id="7" name="テキスト ボックス 6">
            <a:extLst>
              <a:ext uri="{FF2B5EF4-FFF2-40B4-BE49-F238E27FC236}">
                <a16:creationId xmlns:a16="http://schemas.microsoft.com/office/drawing/2014/main" id="{A0DD600F-01B6-41AA-80AF-363CFC4CA251}"/>
              </a:ext>
            </a:extLst>
          </p:cNvPr>
          <p:cNvSpPr txBox="1"/>
          <p:nvPr/>
        </p:nvSpPr>
        <p:spPr>
          <a:xfrm>
            <a:off x="717948" y="2479452"/>
            <a:ext cx="3814762" cy="1231106"/>
          </a:xfrm>
          <a:prstGeom prst="rect">
            <a:avLst/>
          </a:prstGeom>
          <a:noFill/>
        </p:spPr>
        <p:txBody>
          <a:bodyPr wrap="square" rtlCol="0">
            <a:spAutoFit/>
          </a:bodyPr>
          <a:lstStyle/>
          <a:p>
            <a:r>
              <a:rPr kumimoji="1" lang="ja-JP" altLang="en-US" sz="2400" b="1" dirty="0">
                <a:solidFill>
                  <a:srgbClr val="002060"/>
                </a:solidFill>
              </a:rPr>
              <a:t>地方公共団体</a:t>
            </a:r>
            <a:endParaRPr kumimoji="1" lang="en-US" altLang="ja-JP" sz="2400" b="1" dirty="0">
              <a:solidFill>
                <a:srgbClr val="002060"/>
              </a:solidFill>
            </a:endParaRPr>
          </a:p>
          <a:p>
            <a:endParaRPr kumimoji="1" lang="en-US" altLang="ja-JP" b="1" u="sng" dirty="0">
              <a:solidFill>
                <a:srgbClr val="002060"/>
              </a:solidFill>
            </a:endParaRPr>
          </a:p>
          <a:p>
            <a:pPr algn="ctr"/>
            <a:r>
              <a:rPr kumimoji="1" lang="ja-JP" altLang="en-US" sz="3200" b="1" dirty="0">
                <a:solidFill>
                  <a:srgbClr val="002060"/>
                </a:solidFill>
              </a:rPr>
              <a:t>住民の福祉の増進</a:t>
            </a:r>
            <a:endParaRPr kumimoji="1" lang="ja-JP" altLang="en-US" sz="3200" b="1" dirty="0">
              <a:solidFill>
                <a:srgbClr val="002060"/>
              </a:solidFill>
              <a:latin typeface="Yu Gothic Medium" panose="020B0500000000000000" pitchFamily="50" charset="-128"/>
              <a:ea typeface="Yu Gothic Medium" panose="020B0500000000000000" pitchFamily="50" charset="-128"/>
            </a:endParaRPr>
          </a:p>
        </p:txBody>
      </p:sp>
      <p:sp>
        <p:nvSpPr>
          <p:cNvPr id="8" name="テキスト ボックス 7">
            <a:extLst>
              <a:ext uri="{FF2B5EF4-FFF2-40B4-BE49-F238E27FC236}">
                <a16:creationId xmlns:a16="http://schemas.microsoft.com/office/drawing/2014/main" id="{4D9F4EA2-116D-4F49-8D68-C6E987CB6D7D}"/>
              </a:ext>
            </a:extLst>
          </p:cNvPr>
          <p:cNvSpPr txBox="1"/>
          <p:nvPr/>
        </p:nvSpPr>
        <p:spPr>
          <a:xfrm>
            <a:off x="342900" y="5444735"/>
            <a:ext cx="8458200" cy="1323439"/>
          </a:xfrm>
          <a:prstGeom prst="rect">
            <a:avLst/>
          </a:prstGeom>
          <a:noFill/>
        </p:spPr>
        <p:txBody>
          <a:bodyPr wrap="square" rtlCol="0">
            <a:spAutoFit/>
          </a:bodyPr>
          <a:lstStyle/>
          <a:p>
            <a:r>
              <a:rPr kumimoji="1" lang="ja-JP" altLang="en-US" sz="4000" dirty="0">
                <a:solidFill>
                  <a:srgbClr val="002060"/>
                </a:solidFill>
              </a:rPr>
              <a:t>まずは、地方公共団体と企業の本質から考えよう。</a:t>
            </a:r>
            <a:endParaRPr kumimoji="1" lang="en-US" altLang="ja-JP" sz="4000" dirty="0">
              <a:solidFill>
                <a:srgbClr val="002060"/>
              </a:solidFill>
            </a:endParaRPr>
          </a:p>
        </p:txBody>
      </p:sp>
      <p:sp>
        <p:nvSpPr>
          <p:cNvPr id="10" name="テキスト ボックス 9">
            <a:extLst>
              <a:ext uri="{FF2B5EF4-FFF2-40B4-BE49-F238E27FC236}">
                <a16:creationId xmlns:a16="http://schemas.microsoft.com/office/drawing/2014/main" id="{4DA2E5E0-2D7E-4B75-A559-AF2477602960}"/>
              </a:ext>
            </a:extLst>
          </p:cNvPr>
          <p:cNvSpPr txBox="1"/>
          <p:nvPr/>
        </p:nvSpPr>
        <p:spPr>
          <a:xfrm>
            <a:off x="5422106" y="2479452"/>
            <a:ext cx="3814762" cy="1723549"/>
          </a:xfrm>
          <a:prstGeom prst="rect">
            <a:avLst/>
          </a:prstGeom>
          <a:noFill/>
        </p:spPr>
        <p:txBody>
          <a:bodyPr wrap="square" rtlCol="0">
            <a:spAutoFit/>
          </a:bodyPr>
          <a:lstStyle/>
          <a:p>
            <a:r>
              <a:rPr kumimoji="1" lang="ja-JP" altLang="en-US" sz="2400" b="1" dirty="0">
                <a:solidFill>
                  <a:schemeClr val="accent6">
                    <a:lumMod val="50000"/>
                  </a:schemeClr>
                </a:solidFill>
              </a:rPr>
              <a:t>株式会社</a:t>
            </a:r>
            <a:endParaRPr kumimoji="1" lang="en-US" altLang="ja-JP" sz="2400" b="1" dirty="0">
              <a:solidFill>
                <a:schemeClr val="accent6">
                  <a:lumMod val="50000"/>
                </a:schemeClr>
              </a:solidFill>
            </a:endParaRPr>
          </a:p>
          <a:p>
            <a:endParaRPr kumimoji="1" lang="en-US" altLang="ja-JP" b="1" u="sng" dirty="0">
              <a:solidFill>
                <a:schemeClr val="accent6">
                  <a:lumMod val="50000"/>
                </a:schemeClr>
              </a:solidFill>
            </a:endParaRPr>
          </a:p>
          <a:p>
            <a:pPr algn="ctr"/>
            <a:r>
              <a:rPr kumimoji="1" lang="ja-JP" altLang="en-US" sz="3200" b="1" dirty="0">
                <a:solidFill>
                  <a:schemeClr val="accent6">
                    <a:lumMod val="50000"/>
                  </a:schemeClr>
                </a:solidFill>
              </a:rPr>
              <a:t>利潤の追求</a:t>
            </a:r>
            <a:endParaRPr kumimoji="1" lang="en-US" altLang="ja-JP" sz="3200" b="1" dirty="0">
              <a:solidFill>
                <a:schemeClr val="accent6">
                  <a:lumMod val="50000"/>
                </a:schemeClr>
              </a:solidFill>
            </a:endParaRPr>
          </a:p>
          <a:p>
            <a:pPr algn="ctr"/>
            <a:r>
              <a:rPr kumimoji="1" lang="ja-JP" altLang="en-US" sz="3200" b="1" dirty="0">
                <a:solidFill>
                  <a:schemeClr val="accent6">
                    <a:lumMod val="50000"/>
                  </a:schemeClr>
                </a:solidFill>
              </a:rPr>
              <a:t>（株主への還元）</a:t>
            </a:r>
            <a:endParaRPr kumimoji="1" lang="en-US" altLang="ja-JP" sz="3200" b="1" dirty="0">
              <a:solidFill>
                <a:schemeClr val="accent6">
                  <a:lumMod val="50000"/>
                </a:schemeClr>
              </a:solidFill>
            </a:endParaRPr>
          </a:p>
        </p:txBody>
      </p:sp>
    </p:spTree>
    <p:extLst>
      <p:ext uri="{BB962C8B-B14F-4D97-AF65-F5344CB8AC3E}">
        <p14:creationId xmlns:p14="http://schemas.microsoft.com/office/powerpoint/2010/main" val="349789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職員のコスト意識の醸成</a:t>
            </a:r>
            <a:endParaRPr kumimoji="1" lang="ja-JP" altLang="en-US" sz="3600" dirty="0"/>
          </a:p>
        </p:txBody>
      </p:sp>
      <p:sp>
        <p:nvSpPr>
          <p:cNvPr id="8" name="テキスト ボックス 7">
            <a:extLst>
              <a:ext uri="{FF2B5EF4-FFF2-40B4-BE49-F238E27FC236}">
                <a16:creationId xmlns:a16="http://schemas.microsoft.com/office/drawing/2014/main" id="{4D9F4EA2-116D-4F49-8D68-C6E987CB6D7D}"/>
              </a:ext>
            </a:extLst>
          </p:cNvPr>
          <p:cNvSpPr txBox="1"/>
          <p:nvPr/>
        </p:nvSpPr>
        <p:spPr>
          <a:xfrm>
            <a:off x="569987" y="5133974"/>
            <a:ext cx="9155038" cy="1323439"/>
          </a:xfrm>
          <a:prstGeom prst="rect">
            <a:avLst/>
          </a:prstGeom>
          <a:noFill/>
        </p:spPr>
        <p:txBody>
          <a:bodyPr wrap="square" rtlCol="0">
            <a:spAutoFit/>
          </a:bodyPr>
          <a:lstStyle/>
          <a:p>
            <a:r>
              <a:rPr kumimoji="1" lang="ja-JP" altLang="en-US" sz="4000" dirty="0">
                <a:solidFill>
                  <a:srgbClr val="002060"/>
                </a:solidFill>
              </a:rPr>
              <a:t>株式会社は、配当として株主へ還元</a:t>
            </a:r>
            <a:endParaRPr kumimoji="1" lang="en-US" altLang="ja-JP" sz="4000" dirty="0">
              <a:solidFill>
                <a:srgbClr val="002060"/>
              </a:solidFill>
            </a:endParaRPr>
          </a:p>
          <a:p>
            <a:r>
              <a:rPr kumimoji="1" lang="ja-JP" altLang="en-US" sz="4000" dirty="0">
                <a:solidFill>
                  <a:srgbClr val="002060"/>
                </a:solidFill>
              </a:rPr>
              <a:t>するため、「利益」が重要な評価対象。</a:t>
            </a:r>
            <a:endParaRPr kumimoji="1" lang="en-US" altLang="ja-JP" sz="4000" dirty="0">
              <a:solidFill>
                <a:srgbClr val="002060"/>
              </a:solidFill>
            </a:endParaRPr>
          </a:p>
        </p:txBody>
      </p:sp>
      <p:pic>
        <p:nvPicPr>
          <p:cNvPr id="3" name="図 2">
            <a:extLst>
              <a:ext uri="{FF2B5EF4-FFF2-40B4-BE49-F238E27FC236}">
                <a16:creationId xmlns:a16="http://schemas.microsoft.com/office/drawing/2014/main" id="{A43A8067-828A-463C-9717-82DCD9586090}"/>
              </a:ext>
            </a:extLst>
          </p:cNvPr>
          <p:cNvPicPr>
            <a:picLocks noChangeAspect="1"/>
          </p:cNvPicPr>
          <p:nvPr/>
        </p:nvPicPr>
        <p:blipFill>
          <a:blip r:embed="rId2"/>
          <a:stretch>
            <a:fillRect/>
          </a:stretch>
        </p:blipFill>
        <p:spPr>
          <a:xfrm>
            <a:off x="1784198" y="1482652"/>
            <a:ext cx="5918504" cy="2825895"/>
          </a:xfrm>
          <a:prstGeom prst="rect">
            <a:avLst/>
          </a:prstGeom>
        </p:spPr>
      </p:pic>
      <p:sp>
        <p:nvSpPr>
          <p:cNvPr id="11" name="テキスト ボックス 10">
            <a:extLst>
              <a:ext uri="{FF2B5EF4-FFF2-40B4-BE49-F238E27FC236}">
                <a16:creationId xmlns:a16="http://schemas.microsoft.com/office/drawing/2014/main" id="{22C25929-ADA7-4BA5-AD24-1B484E598C18}"/>
              </a:ext>
            </a:extLst>
          </p:cNvPr>
          <p:cNvSpPr txBox="1"/>
          <p:nvPr/>
        </p:nvSpPr>
        <p:spPr>
          <a:xfrm>
            <a:off x="3445027" y="4380145"/>
            <a:ext cx="5194148" cy="307777"/>
          </a:xfrm>
          <a:prstGeom prst="rect">
            <a:avLst/>
          </a:prstGeom>
          <a:noFill/>
        </p:spPr>
        <p:txBody>
          <a:bodyPr wrap="square" rtlCol="0">
            <a:spAutoFit/>
          </a:bodyPr>
          <a:lstStyle/>
          <a:p>
            <a:r>
              <a:rPr kumimoji="1" lang="ja-JP" altLang="en-US" sz="1400" dirty="0">
                <a:solidFill>
                  <a:srgbClr val="002060"/>
                </a:solidFill>
              </a:rPr>
              <a:t>ソフトバンク株式会社 </a:t>
            </a:r>
            <a:r>
              <a:rPr kumimoji="1" lang="en-US" altLang="ja-JP" sz="1400" dirty="0">
                <a:solidFill>
                  <a:srgbClr val="002060"/>
                </a:solidFill>
              </a:rPr>
              <a:t>2021</a:t>
            </a:r>
            <a:r>
              <a:rPr kumimoji="1" lang="ja-JP" altLang="en-US" sz="1400" dirty="0">
                <a:solidFill>
                  <a:srgbClr val="002060"/>
                </a:solidFill>
              </a:rPr>
              <a:t>年</a:t>
            </a:r>
            <a:r>
              <a:rPr kumimoji="1" lang="en-US" altLang="ja-JP" sz="1400" dirty="0">
                <a:solidFill>
                  <a:srgbClr val="002060"/>
                </a:solidFill>
              </a:rPr>
              <a:t>3</a:t>
            </a:r>
            <a:r>
              <a:rPr kumimoji="1" lang="ja-JP" altLang="en-US" sz="1400" dirty="0">
                <a:solidFill>
                  <a:srgbClr val="002060"/>
                </a:solidFill>
              </a:rPr>
              <a:t>月期 第</a:t>
            </a:r>
            <a:r>
              <a:rPr kumimoji="1" lang="en-US" altLang="ja-JP" sz="1400" dirty="0">
                <a:solidFill>
                  <a:srgbClr val="002060"/>
                </a:solidFill>
              </a:rPr>
              <a:t>3</a:t>
            </a:r>
            <a:r>
              <a:rPr kumimoji="1" lang="ja-JP" altLang="en-US" sz="1400" dirty="0">
                <a:solidFill>
                  <a:srgbClr val="002060"/>
                </a:solidFill>
              </a:rPr>
              <a:t>四半期 決算説明会資料</a:t>
            </a:r>
            <a:endParaRPr kumimoji="1" lang="en-US" altLang="ja-JP" sz="1400" dirty="0">
              <a:solidFill>
                <a:srgbClr val="002060"/>
              </a:solidFill>
            </a:endParaRPr>
          </a:p>
        </p:txBody>
      </p:sp>
    </p:spTree>
    <p:extLst>
      <p:ext uri="{BB962C8B-B14F-4D97-AF65-F5344CB8AC3E}">
        <p14:creationId xmlns:p14="http://schemas.microsoft.com/office/powerpoint/2010/main" val="4171764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t>職員のコスト意識の醸成</a:t>
            </a:r>
            <a:endParaRPr kumimoji="1" lang="ja-JP" altLang="en-US" sz="3600" dirty="0"/>
          </a:p>
        </p:txBody>
      </p:sp>
      <p:pic>
        <p:nvPicPr>
          <p:cNvPr id="5" name="図 4">
            <a:extLst>
              <a:ext uri="{FF2B5EF4-FFF2-40B4-BE49-F238E27FC236}">
                <a16:creationId xmlns:a16="http://schemas.microsoft.com/office/drawing/2014/main" id="{563B6E1D-2AAB-4239-BB99-FD5D7A8C1E16}"/>
              </a:ext>
            </a:extLst>
          </p:cNvPr>
          <p:cNvPicPr>
            <a:picLocks noChangeAspect="1"/>
          </p:cNvPicPr>
          <p:nvPr/>
        </p:nvPicPr>
        <p:blipFill>
          <a:blip r:embed="rId2">
            <a:alphaModFix amt="35000"/>
          </a:blip>
          <a:stretch>
            <a:fillRect/>
          </a:stretch>
        </p:blipFill>
        <p:spPr>
          <a:xfrm>
            <a:off x="2019301" y="942975"/>
            <a:ext cx="7886699" cy="5915025"/>
          </a:xfrm>
          <a:prstGeom prst="rect">
            <a:avLst/>
          </a:prstGeom>
          <a:gradFill>
            <a:gsLst>
              <a:gs pos="0">
                <a:schemeClr val="accent1">
                  <a:lumMod val="45000"/>
                  <a:lumOff val="55000"/>
                </a:schemeClr>
              </a:gs>
              <a:gs pos="100000">
                <a:schemeClr val="accent1">
                  <a:lumMod val="30000"/>
                  <a:lumOff val="70000"/>
                </a:schemeClr>
              </a:gs>
            </a:gsLst>
            <a:lin ang="5400000" scaled="1"/>
          </a:gradFill>
        </p:spPr>
      </p:pic>
      <p:sp>
        <p:nvSpPr>
          <p:cNvPr id="9" name="正方形/長方形 8">
            <a:extLst>
              <a:ext uri="{FF2B5EF4-FFF2-40B4-BE49-F238E27FC236}">
                <a16:creationId xmlns:a16="http://schemas.microsoft.com/office/drawing/2014/main" id="{58539FD6-C139-46E3-B309-992D672CBF73}"/>
              </a:ext>
            </a:extLst>
          </p:cNvPr>
          <p:cNvSpPr/>
          <p:nvPr/>
        </p:nvSpPr>
        <p:spPr>
          <a:xfrm>
            <a:off x="2019300" y="942975"/>
            <a:ext cx="7886699" cy="5915025"/>
          </a:xfrm>
          <a:prstGeom prst="rect">
            <a:avLst/>
          </a:prstGeom>
          <a:gradFill flip="none" rotWithShape="1">
            <a:gsLst>
              <a:gs pos="0">
                <a:schemeClr val="bg1"/>
              </a:gs>
              <a:gs pos="18000">
                <a:srgbClr val="FFFFFF">
                  <a:alpha val="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D9F4EA2-116D-4F49-8D68-C6E987CB6D7D}"/>
              </a:ext>
            </a:extLst>
          </p:cNvPr>
          <p:cNvSpPr txBox="1"/>
          <p:nvPr/>
        </p:nvSpPr>
        <p:spPr>
          <a:xfrm>
            <a:off x="339877" y="4124324"/>
            <a:ext cx="9362388" cy="2554545"/>
          </a:xfrm>
          <a:prstGeom prst="rect">
            <a:avLst/>
          </a:prstGeom>
          <a:noFill/>
        </p:spPr>
        <p:txBody>
          <a:bodyPr wrap="square" rtlCol="0">
            <a:spAutoFit/>
          </a:bodyPr>
          <a:lstStyle/>
          <a:p>
            <a:r>
              <a:rPr kumimoji="1" lang="ja-JP" altLang="en-US" sz="4000" dirty="0">
                <a:solidFill>
                  <a:srgbClr val="002060"/>
                </a:solidFill>
              </a:rPr>
              <a:t>つまり、</a:t>
            </a:r>
            <a:endParaRPr kumimoji="1" lang="en-US" altLang="ja-JP" sz="4000" dirty="0">
              <a:solidFill>
                <a:srgbClr val="002060"/>
              </a:solidFill>
            </a:endParaRPr>
          </a:p>
          <a:p>
            <a:r>
              <a:rPr kumimoji="1" lang="ja-JP" altLang="en-US" sz="4000" dirty="0">
                <a:solidFill>
                  <a:srgbClr val="002060"/>
                </a:solidFill>
              </a:rPr>
              <a:t>株式会社は</a:t>
            </a:r>
            <a:endParaRPr kumimoji="1" lang="en-US" altLang="ja-JP" sz="4000" dirty="0">
              <a:solidFill>
                <a:srgbClr val="002060"/>
              </a:solidFill>
            </a:endParaRPr>
          </a:p>
          <a:p>
            <a:r>
              <a:rPr kumimoji="1" lang="ja-JP" altLang="en-US" sz="4000" dirty="0">
                <a:solidFill>
                  <a:srgbClr val="002060"/>
                </a:solidFill>
              </a:rPr>
              <a:t>収益（売上）－費用（コスト）＝利益</a:t>
            </a:r>
            <a:endParaRPr kumimoji="1" lang="en-US" altLang="ja-JP" sz="4000" dirty="0">
              <a:solidFill>
                <a:srgbClr val="002060"/>
              </a:solidFill>
            </a:endParaRPr>
          </a:p>
          <a:p>
            <a:r>
              <a:rPr kumimoji="1" lang="ja-JP" altLang="en-US" sz="4000" dirty="0">
                <a:solidFill>
                  <a:srgbClr val="002060"/>
                </a:solidFill>
              </a:rPr>
              <a:t>という簿記のしくみが評価の前提。</a:t>
            </a:r>
            <a:endParaRPr kumimoji="1" lang="en-US" altLang="ja-JP" sz="4000" dirty="0">
              <a:solidFill>
                <a:srgbClr val="002060"/>
              </a:solidFill>
            </a:endParaRPr>
          </a:p>
        </p:txBody>
      </p:sp>
    </p:spTree>
    <p:extLst>
      <p:ext uri="{BB962C8B-B14F-4D97-AF65-F5344CB8AC3E}">
        <p14:creationId xmlns:p14="http://schemas.microsoft.com/office/powerpoint/2010/main" val="2652697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t>職員のコスト意識の醸成</a:t>
            </a:r>
            <a:endParaRPr kumimoji="1" lang="ja-JP" altLang="en-US" sz="3600" dirty="0"/>
          </a:p>
        </p:txBody>
      </p:sp>
      <p:sp>
        <p:nvSpPr>
          <p:cNvPr id="8" name="テキスト ボックス 7">
            <a:extLst>
              <a:ext uri="{FF2B5EF4-FFF2-40B4-BE49-F238E27FC236}">
                <a16:creationId xmlns:a16="http://schemas.microsoft.com/office/drawing/2014/main" id="{4D9F4EA2-116D-4F49-8D68-C6E987CB6D7D}"/>
              </a:ext>
            </a:extLst>
          </p:cNvPr>
          <p:cNvSpPr txBox="1"/>
          <p:nvPr/>
        </p:nvSpPr>
        <p:spPr>
          <a:xfrm>
            <a:off x="339876" y="4714874"/>
            <a:ext cx="9366099" cy="1938992"/>
          </a:xfrm>
          <a:prstGeom prst="rect">
            <a:avLst/>
          </a:prstGeom>
          <a:noFill/>
        </p:spPr>
        <p:txBody>
          <a:bodyPr wrap="square" rtlCol="0">
            <a:spAutoFit/>
          </a:bodyPr>
          <a:lstStyle/>
          <a:p>
            <a:r>
              <a:rPr kumimoji="1" lang="ja-JP" altLang="en-US" sz="4000" dirty="0">
                <a:solidFill>
                  <a:srgbClr val="002060"/>
                </a:solidFill>
              </a:rPr>
              <a:t>簿記っぽく言うと、</a:t>
            </a:r>
            <a:endParaRPr kumimoji="1" lang="en-US" altLang="ja-JP" sz="4000" dirty="0">
              <a:solidFill>
                <a:srgbClr val="002060"/>
              </a:solidFill>
            </a:endParaRPr>
          </a:p>
          <a:p>
            <a:r>
              <a:rPr kumimoji="1" lang="ja-JP" altLang="en-US" sz="4000" dirty="0">
                <a:solidFill>
                  <a:srgbClr val="002060"/>
                </a:solidFill>
              </a:rPr>
              <a:t>収益（売上）の増加だけでなく、</a:t>
            </a:r>
            <a:endParaRPr kumimoji="1" lang="en-US" altLang="ja-JP" sz="4000" dirty="0">
              <a:solidFill>
                <a:srgbClr val="002060"/>
              </a:solidFill>
            </a:endParaRPr>
          </a:p>
          <a:p>
            <a:r>
              <a:rPr kumimoji="1" lang="ja-JP" altLang="en-US" sz="4000" dirty="0">
                <a:solidFill>
                  <a:srgbClr val="002060"/>
                </a:solidFill>
              </a:rPr>
              <a:t>費用（コスト）の削減が利益に貢献。</a:t>
            </a:r>
            <a:endParaRPr kumimoji="1" lang="en-US" altLang="ja-JP" sz="4000" dirty="0">
              <a:solidFill>
                <a:srgbClr val="002060"/>
              </a:solidFill>
            </a:endParaRPr>
          </a:p>
        </p:txBody>
      </p:sp>
      <p:grpSp>
        <p:nvGrpSpPr>
          <p:cNvPr id="3" name="グループ化 2">
            <a:extLst>
              <a:ext uri="{FF2B5EF4-FFF2-40B4-BE49-F238E27FC236}">
                <a16:creationId xmlns:a16="http://schemas.microsoft.com/office/drawing/2014/main" id="{BE590D77-0CD3-43EE-8EF3-574004938404}"/>
              </a:ext>
            </a:extLst>
          </p:cNvPr>
          <p:cNvGrpSpPr/>
          <p:nvPr/>
        </p:nvGrpSpPr>
        <p:grpSpPr>
          <a:xfrm>
            <a:off x="2895599" y="1404937"/>
            <a:ext cx="3562351" cy="2847975"/>
            <a:chOff x="2143124" y="1609724"/>
            <a:chExt cx="3562351" cy="2847975"/>
          </a:xfrm>
        </p:grpSpPr>
        <p:sp>
          <p:nvSpPr>
            <p:cNvPr id="2" name="正方形/長方形 1">
              <a:extLst>
                <a:ext uri="{FF2B5EF4-FFF2-40B4-BE49-F238E27FC236}">
                  <a16:creationId xmlns:a16="http://schemas.microsoft.com/office/drawing/2014/main" id="{900CB1E7-1270-4FF4-BF7C-B377313F0512}"/>
                </a:ext>
              </a:extLst>
            </p:cNvPr>
            <p:cNvSpPr/>
            <p:nvPr/>
          </p:nvSpPr>
          <p:spPr>
            <a:xfrm>
              <a:off x="2143125" y="1609725"/>
              <a:ext cx="1781175" cy="218122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4E95A41-0342-4A9B-BE71-66890AADEB49}"/>
                </a:ext>
              </a:extLst>
            </p:cNvPr>
            <p:cNvSpPr/>
            <p:nvPr/>
          </p:nvSpPr>
          <p:spPr>
            <a:xfrm>
              <a:off x="3924300" y="1609724"/>
              <a:ext cx="1781175" cy="28479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43A546A-D550-4215-A2C0-589071EEF851}"/>
                </a:ext>
              </a:extLst>
            </p:cNvPr>
            <p:cNvSpPr/>
            <p:nvPr/>
          </p:nvSpPr>
          <p:spPr>
            <a:xfrm>
              <a:off x="2143124" y="3790951"/>
              <a:ext cx="1781175" cy="666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371FA30-1829-4033-BE3C-5DBF19801971}"/>
                </a:ext>
              </a:extLst>
            </p:cNvPr>
            <p:cNvSpPr txBox="1"/>
            <p:nvPr/>
          </p:nvSpPr>
          <p:spPr>
            <a:xfrm>
              <a:off x="2143124" y="2331303"/>
              <a:ext cx="1781175" cy="830997"/>
            </a:xfrm>
            <a:prstGeom prst="rect">
              <a:avLst/>
            </a:prstGeom>
            <a:noFill/>
          </p:spPr>
          <p:txBody>
            <a:bodyPr wrap="square" rtlCol="0">
              <a:spAutoFit/>
            </a:bodyPr>
            <a:lstStyle/>
            <a:p>
              <a:pPr algn="ctr"/>
              <a:r>
                <a:rPr kumimoji="1" lang="ja-JP" altLang="en-US" sz="2400" b="1" dirty="0">
                  <a:solidFill>
                    <a:srgbClr val="C00000"/>
                  </a:solidFill>
                </a:rPr>
                <a:t>費用</a:t>
              </a:r>
              <a:endParaRPr kumimoji="1" lang="en-US" altLang="ja-JP" sz="2400" b="1" dirty="0">
                <a:solidFill>
                  <a:srgbClr val="C00000"/>
                </a:solidFill>
              </a:endParaRPr>
            </a:p>
            <a:p>
              <a:pPr algn="ctr"/>
              <a:r>
                <a:rPr kumimoji="1" lang="ja-JP" altLang="en-US" sz="2400" b="1" dirty="0">
                  <a:solidFill>
                    <a:srgbClr val="C00000"/>
                  </a:solidFill>
                </a:rPr>
                <a:t>（コスト）</a:t>
              </a:r>
              <a:endParaRPr kumimoji="1" lang="en-US" altLang="ja-JP" sz="2400" b="1" dirty="0">
                <a:solidFill>
                  <a:srgbClr val="C00000"/>
                </a:solidFill>
              </a:endParaRPr>
            </a:p>
          </p:txBody>
        </p:sp>
        <p:sp>
          <p:nvSpPr>
            <p:cNvPr id="12" name="テキスト ボックス 11">
              <a:extLst>
                <a:ext uri="{FF2B5EF4-FFF2-40B4-BE49-F238E27FC236}">
                  <a16:creationId xmlns:a16="http://schemas.microsoft.com/office/drawing/2014/main" id="{FBC0232B-DB57-4FAD-BB11-8CBCA3285250}"/>
                </a:ext>
              </a:extLst>
            </p:cNvPr>
            <p:cNvSpPr txBox="1"/>
            <p:nvPr/>
          </p:nvSpPr>
          <p:spPr>
            <a:xfrm>
              <a:off x="3924299" y="2331303"/>
              <a:ext cx="1781175" cy="830997"/>
            </a:xfrm>
            <a:prstGeom prst="rect">
              <a:avLst/>
            </a:prstGeom>
            <a:noFill/>
          </p:spPr>
          <p:txBody>
            <a:bodyPr wrap="square" rtlCol="0">
              <a:spAutoFit/>
            </a:bodyPr>
            <a:lstStyle/>
            <a:p>
              <a:pPr algn="ctr"/>
              <a:r>
                <a:rPr kumimoji="1" lang="ja-JP" altLang="en-US" sz="2400" b="1" dirty="0">
                  <a:solidFill>
                    <a:srgbClr val="002060"/>
                  </a:solidFill>
                </a:rPr>
                <a:t>収益</a:t>
              </a:r>
              <a:endParaRPr kumimoji="1" lang="en-US" altLang="ja-JP" sz="2400" b="1" dirty="0">
                <a:solidFill>
                  <a:srgbClr val="002060"/>
                </a:solidFill>
              </a:endParaRPr>
            </a:p>
            <a:p>
              <a:pPr algn="ctr"/>
              <a:r>
                <a:rPr kumimoji="1" lang="ja-JP" altLang="en-US" sz="2400" b="1" dirty="0">
                  <a:solidFill>
                    <a:srgbClr val="002060"/>
                  </a:solidFill>
                </a:rPr>
                <a:t>（売上）</a:t>
              </a:r>
              <a:endParaRPr kumimoji="1" lang="en-US" altLang="ja-JP" sz="2400" b="1" dirty="0">
                <a:solidFill>
                  <a:srgbClr val="002060"/>
                </a:solidFill>
              </a:endParaRPr>
            </a:p>
          </p:txBody>
        </p:sp>
        <p:sp>
          <p:nvSpPr>
            <p:cNvPr id="13" name="テキスト ボックス 12">
              <a:extLst>
                <a:ext uri="{FF2B5EF4-FFF2-40B4-BE49-F238E27FC236}">
                  <a16:creationId xmlns:a16="http://schemas.microsoft.com/office/drawing/2014/main" id="{70E7269D-7144-4315-868F-47FED1728F3F}"/>
                </a:ext>
              </a:extLst>
            </p:cNvPr>
            <p:cNvSpPr txBox="1"/>
            <p:nvPr/>
          </p:nvSpPr>
          <p:spPr>
            <a:xfrm>
              <a:off x="2514598" y="3883878"/>
              <a:ext cx="1038225" cy="461665"/>
            </a:xfrm>
            <a:prstGeom prst="rect">
              <a:avLst/>
            </a:prstGeom>
            <a:noFill/>
          </p:spPr>
          <p:txBody>
            <a:bodyPr wrap="square" rtlCol="0">
              <a:spAutoFit/>
            </a:bodyPr>
            <a:lstStyle/>
            <a:p>
              <a:pPr algn="ctr"/>
              <a:r>
                <a:rPr kumimoji="1" lang="ja-JP" altLang="en-US" sz="2400" b="1" dirty="0">
                  <a:solidFill>
                    <a:schemeClr val="accent6">
                      <a:lumMod val="75000"/>
                    </a:schemeClr>
                  </a:solidFill>
                </a:rPr>
                <a:t>利益</a:t>
              </a:r>
              <a:endParaRPr kumimoji="1" lang="en-US" altLang="ja-JP" sz="2400" b="1" dirty="0">
                <a:solidFill>
                  <a:schemeClr val="accent6">
                    <a:lumMod val="75000"/>
                  </a:schemeClr>
                </a:solidFill>
              </a:endParaRPr>
            </a:p>
          </p:txBody>
        </p:sp>
      </p:grpSp>
    </p:spTree>
    <p:extLst>
      <p:ext uri="{BB962C8B-B14F-4D97-AF65-F5344CB8AC3E}">
        <p14:creationId xmlns:p14="http://schemas.microsoft.com/office/powerpoint/2010/main" val="127481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t>職員のコスト意識の醸成</a:t>
            </a:r>
            <a:endParaRPr kumimoji="1" lang="ja-JP" altLang="en-US" sz="3600" dirty="0"/>
          </a:p>
        </p:txBody>
      </p:sp>
      <p:sp>
        <p:nvSpPr>
          <p:cNvPr id="8" name="テキスト ボックス 7">
            <a:extLst>
              <a:ext uri="{FF2B5EF4-FFF2-40B4-BE49-F238E27FC236}">
                <a16:creationId xmlns:a16="http://schemas.microsoft.com/office/drawing/2014/main" id="{4D9F4EA2-116D-4F49-8D68-C6E987CB6D7D}"/>
              </a:ext>
            </a:extLst>
          </p:cNvPr>
          <p:cNvSpPr txBox="1"/>
          <p:nvPr/>
        </p:nvSpPr>
        <p:spPr>
          <a:xfrm>
            <a:off x="549427" y="4829711"/>
            <a:ext cx="8280248" cy="1938992"/>
          </a:xfrm>
          <a:prstGeom prst="rect">
            <a:avLst/>
          </a:prstGeom>
          <a:noFill/>
        </p:spPr>
        <p:txBody>
          <a:bodyPr wrap="square" rtlCol="0">
            <a:spAutoFit/>
          </a:bodyPr>
          <a:lstStyle/>
          <a:p>
            <a:r>
              <a:rPr kumimoji="1" lang="ja-JP" altLang="en-US" sz="4000" dirty="0">
                <a:solidFill>
                  <a:srgbClr val="002060"/>
                </a:solidFill>
              </a:rPr>
              <a:t>なるほど。</a:t>
            </a:r>
            <a:endParaRPr kumimoji="1" lang="en-US" altLang="ja-JP" sz="4000" dirty="0">
              <a:solidFill>
                <a:srgbClr val="002060"/>
              </a:solidFill>
            </a:endParaRPr>
          </a:p>
          <a:p>
            <a:r>
              <a:rPr kumimoji="1" lang="ja-JP" altLang="en-US" sz="4000" dirty="0">
                <a:solidFill>
                  <a:srgbClr val="002060"/>
                </a:solidFill>
              </a:rPr>
              <a:t>ビジネスマンには簿記の知識が</a:t>
            </a:r>
            <a:endParaRPr kumimoji="1" lang="en-US" altLang="ja-JP" sz="4000" dirty="0">
              <a:solidFill>
                <a:srgbClr val="002060"/>
              </a:solidFill>
            </a:endParaRPr>
          </a:p>
          <a:p>
            <a:r>
              <a:rPr kumimoji="1" lang="ja-JP" altLang="en-US" sz="4000" dirty="0">
                <a:solidFill>
                  <a:srgbClr val="002060"/>
                </a:solidFill>
              </a:rPr>
              <a:t>必須だね。そりゃバカ売れだわ。</a:t>
            </a:r>
            <a:endParaRPr kumimoji="1" lang="en-US" altLang="ja-JP" sz="4000" dirty="0">
              <a:solidFill>
                <a:srgbClr val="002060"/>
              </a:solidFill>
            </a:endParaRPr>
          </a:p>
        </p:txBody>
      </p:sp>
      <p:pic>
        <p:nvPicPr>
          <p:cNvPr id="6" name="図 5">
            <a:extLst>
              <a:ext uri="{FF2B5EF4-FFF2-40B4-BE49-F238E27FC236}">
                <a16:creationId xmlns:a16="http://schemas.microsoft.com/office/drawing/2014/main" id="{8D0D5760-73A8-4D9E-A629-B0B5FF1B1052}"/>
              </a:ext>
            </a:extLst>
          </p:cNvPr>
          <p:cNvPicPr>
            <a:picLocks noChangeAspect="1"/>
          </p:cNvPicPr>
          <p:nvPr/>
        </p:nvPicPr>
        <p:blipFill>
          <a:blip r:embed="rId2"/>
          <a:stretch>
            <a:fillRect/>
          </a:stretch>
        </p:blipFill>
        <p:spPr>
          <a:xfrm>
            <a:off x="3286125" y="1466850"/>
            <a:ext cx="2438525" cy="3245017"/>
          </a:xfrm>
          <a:prstGeom prst="rect">
            <a:avLst/>
          </a:prstGeom>
        </p:spPr>
      </p:pic>
      <p:sp>
        <p:nvSpPr>
          <p:cNvPr id="9" name="楕円 8">
            <a:extLst>
              <a:ext uri="{FF2B5EF4-FFF2-40B4-BE49-F238E27FC236}">
                <a16:creationId xmlns:a16="http://schemas.microsoft.com/office/drawing/2014/main" id="{8529D4DD-D4D5-4CC0-9FBB-95AB3FA411F9}"/>
              </a:ext>
            </a:extLst>
          </p:cNvPr>
          <p:cNvSpPr/>
          <p:nvPr/>
        </p:nvSpPr>
        <p:spPr>
          <a:xfrm>
            <a:off x="4657726" y="3714750"/>
            <a:ext cx="1371600" cy="1323975"/>
          </a:xfrm>
          <a:prstGeom prst="ellipse">
            <a:avLst/>
          </a:prstGeom>
          <a:noFill/>
          <a:ln w="155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407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t>職員のコスト意識の醸成</a:t>
            </a:r>
            <a:endParaRPr kumimoji="1" lang="ja-JP" altLang="en-US" sz="3600" dirty="0"/>
          </a:p>
        </p:txBody>
      </p:sp>
      <p:sp>
        <p:nvSpPr>
          <p:cNvPr id="8" name="テキスト ボックス 7">
            <a:extLst>
              <a:ext uri="{FF2B5EF4-FFF2-40B4-BE49-F238E27FC236}">
                <a16:creationId xmlns:a16="http://schemas.microsoft.com/office/drawing/2014/main" id="{4D9F4EA2-116D-4F49-8D68-C6E987CB6D7D}"/>
              </a:ext>
            </a:extLst>
          </p:cNvPr>
          <p:cNvSpPr txBox="1"/>
          <p:nvPr/>
        </p:nvSpPr>
        <p:spPr>
          <a:xfrm>
            <a:off x="2279726" y="3429000"/>
            <a:ext cx="5346548" cy="707886"/>
          </a:xfrm>
          <a:prstGeom prst="rect">
            <a:avLst/>
          </a:prstGeom>
          <a:noFill/>
        </p:spPr>
        <p:txBody>
          <a:bodyPr wrap="square" rtlCol="0">
            <a:spAutoFit/>
          </a:bodyPr>
          <a:lstStyle/>
          <a:p>
            <a:r>
              <a:rPr kumimoji="1" lang="ja-JP" altLang="en-US" sz="4000" dirty="0">
                <a:solidFill>
                  <a:srgbClr val="002060"/>
                </a:solidFill>
              </a:rPr>
              <a:t>では、自治体職員は？</a:t>
            </a:r>
            <a:endParaRPr kumimoji="1" lang="en-US" altLang="ja-JP" sz="4000" dirty="0">
              <a:solidFill>
                <a:srgbClr val="002060"/>
              </a:solidFill>
            </a:endParaRPr>
          </a:p>
        </p:txBody>
      </p:sp>
    </p:spTree>
    <p:extLst>
      <p:ext uri="{BB962C8B-B14F-4D97-AF65-F5344CB8AC3E}">
        <p14:creationId xmlns:p14="http://schemas.microsoft.com/office/powerpoint/2010/main" val="233822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t>職員のコスト意識の醸成</a:t>
            </a:r>
            <a:endParaRPr kumimoji="1" lang="ja-JP" altLang="en-US" sz="3600" dirty="0"/>
          </a:p>
        </p:txBody>
      </p:sp>
      <p:sp>
        <p:nvSpPr>
          <p:cNvPr id="5" name="正方形/長方形 4">
            <a:extLst>
              <a:ext uri="{FF2B5EF4-FFF2-40B4-BE49-F238E27FC236}">
                <a16:creationId xmlns:a16="http://schemas.microsoft.com/office/drawing/2014/main" id="{ADFF6CF3-3FC0-46B9-B712-483B3EA59561}"/>
              </a:ext>
            </a:extLst>
          </p:cNvPr>
          <p:cNvSpPr/>
          <p:nvPr/>
        </p:nvSpPr>
        <p:spPr>
          <a:xfrm>
            <a:off x="466726" y="1571625"/>
            <a:ext cx="4219575" cy="20383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b="1" dirty="0">
              <a:solidFill>
                <a:srgbClr val="002060"/>
              </a:solidFill>
            </a:endParaRPr>
          </a:p>
        </p:txBody>
      </p:sp>
      <p:sp>
        <p:nvSpPr>
          <p:cNvPr id="6" name="正方形/長方形 5">
            <a:extLst>
              <a:ext uri="{FF2B5EF4-FFF2-40B4-BE49-F238E27FC236}">
                <a16:creationId xmlns:a16="http://schemas.microsoft.com/office/drawing/2014/main" id="{CAD35170-197C-449F-B560-B0D6612746C9}"/>
              </a:ext>
            </a:extLst>
          </p:cNvPr>
          <p:cNvSpPr/>
          <p:nvPr/>
        </p:nvSpPr>
        <p:spPr>
          <a:xfrm>
            <a:off x="5219700" y="1571623"/>
            <a:ext cx="4219575" cy="20383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b="1" dirty="0">
              <a:solidFill>
                <a:srgbClr val="002060"/>
              </a:solidFill>
            </a:endParaRPr>
          </a:p>
        </p:txBody>
      </p:sp>
      <p:sp>
        <p:nvSpPr>
          <p:cNvPr id="7" name="テキスト ボックス 6">
            <a:extLst>
              <a:ext uri="{FF2B5EF4-FFF2-40B4-BE49-F238E27FC236}">
                <a16:creationId xmlns:a16="http://schemas.microsoft.com/office/drawing/2014/main" id="{84927C3B-6840-41D7-AE66-DD741D6E6100}"/>
              </a:ext>
            </a:extLst>
          </p:cNvPr>
          <p:cNvSpPr txBox="1"/>
          <p:nvPr/>
        </p:nvSpPr>
        <p:spPr>
          <a:xfrm>
            <a:off x="717948" y="1736502"/>
            <a:ext cx="3814762" cy="1231106"/>
          </a:xfrm>
          <a:prstGeom prst="rect">
            <a:avLst/>
          </a:prstGeom>
          <a:noFill/>
        </p:spPr>
        <p:txBody>
          <a:bodyPr wrap="square" rtlCol="0">
            <a:spAutoFit/>
          </a:bodyPr>
          <a:lstStyle/>
          <a:p>
            <a:r>
              <a:rPr kumimoji="1" lang="ja-JP" altLang="en-US" sz="2400" b="1" dirty="0">
                <a:solidFill>
                  <a:srgbClr val="002060"/>
                </a:solidFill>
              </a:rPr>
              <a:t>地方公共団体</a:t>
            </a:r>
            <a:endParaRPr kumimoji="1" lang="en-US" altLang="ja-JP" sz="2400" b="1" dirty="0">
              <a:solidFill>
                <a:srgbClr val="002060"/>
              </a:solidFill>
            </a:endParaRPr>
          </a:p>
          <a:p>
            <a:endParaRPr kumimoji="1" lang="en-US" altLang="ja-JP" b="1" u="sng" dirty="0">
              <a:solidFill>
                <a:srgbClr val="002060"/>
              </a:solidFill>
            </a:endParaRPr>
          </a:p>
          <a:p>
            <a:pPr algn="ctr"/>
            <a:r>
              <a:rPr kumimoji="1" lang="ja-JP" altLang="en-US" sz="3200" b="1" dirty="0">
                <a:solidFill>
                  <a:srgbClr val="002060"/>
                </a:solidFill>
              </a:rPr>
              <a:t>住民の福祉の増進</a:t>
            </a:r>
            <a:endParaRPr kumimoji="1" lang="ja-JP" altLang="en-US" sz="3200" b="1" dirty="0">
              <a:solidFill>
                <a:srgbClr val="002060"/>
              </a:solidFill>
              <a:latin typeface="Yu Gothic Medium" panose="020B0500000000000000" pitchFamily="50" charset="-128"/>
              <a:ea typeface="Yu Gothic Medium" panose="020B0500000000000000" pitchFamily="50" charset="-128"/>
            </a:endParaRPr>
          </a:p>
        </p:txBody>
      </p:sp>
      <p:sp>
        <p:nvSpPr>
          <p:cNvPr id="9" name="テキスト ボックス 8">
            <a:extLst>
              <a:ext uri="{FF2B5EF4-FFF2-40B4-BE49-F238E27FC236}">
                <a16:creationId xmlns:a16="http://schemas.microsoft.com/office/drawing/2014/main" id="{54120F9A-39AE-4837-BD2B-4EBFD6C3C455}"/>
              </a:ext>
            </a:extLst>
          </p:cNvPr>
          <p:cNvSpPr txBox="1"/>
          <p:nvPr/>
        </p:nvSpPr>
        <p:spPr>
          <a:xfrm>
            <a:off x="5422106" y="1736502"/>
            <a:ext cx="3814762" cy="1723549"/>
          </a:xfrm>
          <a:prstGeom prst="rect">
            <a:avLst/>
          </a:prstGeom>
          <a:noFill/>
        </p:spPr>
        <p:txBody>
          <a:bodyPr wrap="square" rtlCol="0">
            <a:spAutoFit/>
          </a:bodyPr>
          <a:lstStyle/>
          <a:p>
            <a:r>
              <a:rPr kumimoji="1" lang="ja-JP" altLang="en-US" sz="2400" b="1" dirty="0">
                <a:solidFill>
                  <a:schemeClr val="tx1">
                    <a:lumMod val="50000"/>
                    <a:lumOff val="50000"/>
                  </a:schemeClr>
                </a:solidFill>
              </a:rPr>
              <a:t>株式会社</a:t>
            </a:r>
            <a:endParaRPr kumimoji="1" lang="en-US" altLang="ja-JP" sz="2400" b="1" dirty="0">
              <a:solidFill>
                <a:schemeClr val="tx1">
                  <a:lumMod val="50000"/>
                  <a:lumOff val="50000"/>
                </a:schemeClr>
              </a:solidFill>
            </a:endParaRPr>
          </a:p>
          <a:p>
            <a:endParaRPr kumimoji="1" lang="en-US" altLang="ja-JP" b="1" u="sng" dirty="0">
              <a:solidFill>
                <a:schemeClr val="tx1">
                  <a:lumMod val="50000"/>
                  <a:lumOff val="50000"/>
                </a:schemeClr>
              </a:solidFill>
            </a:endParaRPr>
          </a:p>
          <a:p>
            <a:pPr algn="ctr"/>
            <a:r>
              <a:rPr kumimoji="1" lang="ja-JP" altLang="en-US" sz="3200" b="1" dirty="0">
                <a:solidFill>
                  <a:schemeClr val="tx1">
                    <a:lumMod val="50000"/>
                    <a:lumOff val="50000"/>
                  </a:schemeClr>
                </a:solidFill>
              </a:rPr>
              <a:t>利潤の追求</a:t>
            </a:r>
            <a:endParaRPr kumimoji="1" lang="en-US" altLang="ja-JP" sz="3200" b="1" dirty="0">
              <a:solidFill>
                <a:schemeClr val="tx1">
                  <a:lumMod val="50000"/>
                  <a:lumOff val="50000"/>
                </a:schemeClr>
              </a:solidFill>
            </a:endParaRPr>
          </a:p>
          <a:p>
            <a:pPr algn="ctr"/>
            <a:r>
              <a:rPr kumimoji="1" lang="ja-JP" altLang="en-US" sz="3200" b="1" dirty="0">
                <a:solidFill>
                  <a:schemeClr val="tx1">
                    <a:lumMod val="50000"/>
                    <a:lumOff val="50000"/>
                  </a:schemeClr>
                </a:solidFill>
              </a:rPr>
              <a:t>（株主への還元）</a:t>
            </a:r>
            <a:endParaRPr kumimoji="1" lang="en-US" altLang="ja-JP" sz="3200" b="1" dirty="0">
              <a:solidFill>
                <a:schemeClr val="tx1">
                  <a:lumMod val="50000"/>
                  <a:lumOff val="50000"/>
                </a:schemeClr>
              </a:solidFill>
            </a:endParaRPr>
          </a:p>
        </p:txBody>
      </p:sp>
      <p:sp>
        <p:nvSpPr>
          <p:cNvPr id="11" name="テキスト ボックス 10">
            <a:extLst>
              <a:ext uri="{FF2B5EF4-FFF2-40B4-BE49-F238E27FC236}">
                <a16:creationId xmlns:a16="http://schemas.microsoft.com/office/drawing/2014/main" id="{3CCF6539-44C1-42E9-B5BC-CC396B13DBA2}"/>
              </a:ext>
            </a:extLst>
          </p:cNvPr>
          <p:cNvSpPr txBox="1"/>
          <p:nvPr/>
        </p:nvSpPr>
        <p:spPr>
          <a:xfrm>
            <a:off x="377976" y="5219699"/>
            <a:ext cx="9366099" cy="1323439"/>
          </a:xfrm>
          <a:prstGeom prst="rect">
            <a:avLst/>
          </a:prstGeom>
          <a:noFill/>
        </p:spPr>
        <p:txBody>
          <a:bodyPr wrap="square" rtlCol="0">
            <a:spAutoFit/>
          </a:bodyPr>
          <a:lstStyle/>
          <a:p>
            <a:r>
              <a:rPr kumimoji="1" lang="ja-JP" altLang="en-US" sz="4000" dirty="0">
                <a:solidFill>
                  <a:srgbClr val="002060"/>
                </a:solidFill>
              </a:rPr>
              <a:t>「住民の福祉の増進」は、</a:t>
            </a:r>
            <a:endParaRPr kumimoji="1" lang="en-US" altLang="ja-JP" sz="4000" dirty="0">
              <a:solidFill>
                <a:srgbClr val="002060"/>
              </a:solidFill>
            </a:endParaRPr>
          </a:p>
          <a:p>
            <a:r>
              <a:rPr kumimoji="1" lang="ja-JP" altLang="en-US" sz="4000" dirty="0">
                <a:solidFill>
                  <a:srgbClr val="002060"/>
                </a:solidFill>
              </a:rPr>
              <a:t>簿記の知識で評価できる？</a:t>
            </a:r>
            <a:endParaRPr kumimoji="1" lang="en-US" altLang="ja-JP" sz="4000" dirty="0">
              <a:solidFill>
                <a:srgbClr val="002060"/>
              </a:solidFill>
            </a:endParaRPr>
          </a:p>
        </p:txBody>
      </p:sp>
    </p:spTree>
    <p:extLst>
      <p:ext uri="{BB962C8B-B14F-4D97-AF65-F5344CB8AC3E}">
        <p14:creationId xmlns:p14="http://schemas.microsoft.com/office/powerpoint/2010/main" val="342290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t>職員のコスト意識の醸成</a:t>
            </a:r>
            <a:endParaRPr kumimoji="1" lang="ja-JP" altLang="en-US" sz="3600" dirty="0"/>
          </a:p>
        </p:txBody>
      </p:sp>
      <p:pic>
        <p:nvPicPr>
          <p:cNvPr id="10" name="図 9">
            <a:extLst>
              <a:ext uri="{FF2B5EF4-FFF2-40B4-BE49-F238E27FC236}">
                <a16:creationId xmlns:a16="http://schemas.microsoft.com/office/drawing/2014/main" id="{311B68DD-6F71-492E-8379-D1CE2567720B}"/>
              </a:ext>
            </a:extLst>
          </p:cNvPr>
          <p:cNvPicPr>
            <a:picLocks noChangeAspect="1"/>
          </p:cNvPicPr>
          <p:nvPr/>
        </p:nvPicPr>
        <p:blipFill>
          <a:blip r:embed="rId2">
            <a:alphaModFix amt="57000"/>
          </a:blip>
          <a:stretch>
            <a:fillRect/>
          </a:stretch>
        </p:blipFill>
        <p:spPr>
          <a:xfrm>
            <a:off x="1033463" y="942975"/>
            <a:ext cx="8872538" cy="5915025"/>
          </a:xfrm>
          <a:prstGeom prst="rect">
            <a:avLst/>
          </a:prstGeom>
        </p:spPr>
      </p:pic>
      <p:sp>
        <p:nvSpPr>
          <p:cNvPr id="12" name="正方形/長方形 11">
            <a:extLst>
              <a:ext uri="{FF2B5EF4-FFF2-40B4-BE49-F238E27FC236}">
                <a16:creationId xmlns:a16="http://schemas.microsoft.com/office/drawing/2014/main" id="{6E85CB0B-359C-4048-ACDC-9090142ADDED}"/>
              </a:ext>
            </a:extLst>
          </p:cNvPr>
          <p:cNvSpPr/>
          <p:nvPr/>
        </p:nvSpPr>
        <p:spPr>
          <a:xfrm>
            <a:off x="952501" y="942975"/>
            <a:ext cx="8872537" cy="5915025"/>
          </a:xfrm>
          <a:prstGeom prst="rect">
            <a:avLst/>
          </a:prstGeom>
          <a:gradFill flip="none" rotWithShape="1">
            <a:gsLst>
              <a:gs pos="22000">
                <a:srgbClr val="FFFFFF">
                  <a:alpha val="0"/>
                </a:srgbClr>
              </a:gs>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CCF6539-44C1-42E9-B5BC-CC396B13DBA2}"/>
              </a:ext>
            </a:extLst>
          </p:cNvPr>
          <p:cNvSpPr txBox="1"/>
          <p:nvPr/>
        </p:nvSpPr>
        <p:spPr>
          <a:xfrm>
            <a:off x="269950" y="5324474"/>
            <a:ext cx="9366099" cy="1323439"/>
          </a:xfrm>
          <a:prstGeom prst="rect">
            <a:avLst/>
          </a:prstGeom>
          <a:noFill/>
        </p:spPr>
        <p:txBody>
          <a:bodyPr wrap="square" rtlCol="0">
            <a:spAutoFit/>
          </a:bodyPr>
          <a:lstStyle/>
          <a:p>
            <a:r>
              <a:rPr kumimoji="1" lang="ja-JP" altLang="en-US" sz="4000" dirty="0">
                <a:solidFill>
                  <a:srgbClr val="002060"/>
                </a:solidFill>
              </a:rPr>
              <a:t>いいえ。</a:t>
            </a:r>
            <a:endParaRPr kumimoji="1" lang="en-US" altLang="ja-JP" sz="4000" dirty="0">
              <a:solidFill>
                <a:srgbClr val="002060"/>
              </a:solidFill>
            </a:endParaRPr>
          </a:p>
          <a:p>
            <a:r>
              <a:rPr kumimoji="1" lang="ja-JP" altLang="en-US" sz="4000" dirty="0">
                <a:solidFill>
                  <a:srgbClr val="002060"/>
                </a:solidFill>
              </a:rPr>
              <a:t>市民の笑顔、プライスレス。</a:t>
            </a:r>
            <a:endParaRPr kumimoji="1" lang="en-US" altLang="ja-JP" sz="4000" dirty="0">
              <a:solidFill>
                <a:srgbClr val="002060"/>
              </a:solidFill>
              <a:latin typeface="Yu Gothic Medium" panose="020B0500000000000000" pitchFamily="50" charset="-128"/>
              <a:ea typeface="Yu Gothic Medium" panose="020B0500000000000000" pitchFamily="50" charset="-128"/>
            </a:endParaRPr>
          </a:p>
        </p:txBody>
      </p:sp>
      <p:pic>
        <p:nvPicPr>
          <p:cNvPr id="14" name="図 13">
            <a:extLst>
              <a:ext uri="{FF2B5EF4-FFF2-40B4-BE49-F238E27FC236}">
                <a16:creationId xmlns:a16="http://schemas.microsoft.com/office/drawing/2014/main" id="{35B28AB8-8779-4708-AEE2-03FAE6A20F16}"/>
              </a:ext>
            </a:extLst>
          </p:cNvPr>
          <p:cNvPicPr>
            <a:picLocks noChangeAspect="1"/>
          </p:cNvPicPr>
          <p:nvPr/>
        </p:nvPicPr>
        <p:blipFill>
          <a:blip r:embed="rId3"/>
          <a:stretch>
            <a:fillRect/>
          </a:stretch>
        </p:blipFill>
        <p:spPr>
          <a:xfrm>
            <a:off x="7229733" y="5613369"/>
            <a:ext cx="2406316" cy="1034544"/>
          </a:xfrm>
          <a:prstGeom prst="rect">
            <a:avLst/>
          </a:prstGeom>
        </p:spPr>
      </p:pic>
    </p:spTree>
    <p:extLst>
      <p:ext uri="{BB962C8B-B14F-4D97-AF65-F5344CB8AC3E}">
        <p14:creationId xmlns:p14="http://schemas.microsoft.com/office/powerpoint/2010/main" val="89485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B678484-B705-48B8-B6C1-6153EFC7807F}"/>
              </a:ext>
            </a:extLst>
          </p:cNvPr>
          <p:cNvSpPr txBox="1"/>
          <p:nvPr/>
        </p:nvSpPr>
        <p:spPr>
          <a:xfrm>
            <a:off x="219076" y="5271433"/>
            <a:ext cx="5562599" cy="1323439"/>
          </a:xfrm>
          <a:prstGeom prst="rect">
            <a:avLst/>
          </a:prstGeom>
          <a:noFill/>
        </p:spPr>
        <p:txBody>
          <a:bodyPr wrap="square" rtlCol="0">
            <a:spAutoFit/>
          </a:bodyPr>
          <a:lstStyle/>
          <a:p>
            <a:r>
              <a:rPr kumimoji="1" lang="ja-JP" altLang="en-US" sz="4000" dirty="0">
                <a:solidFill>
                  <a:srgbClr val="002060"/>
                </a:solidFill>
              </a:rPr>
              <a:t>日々仕訳のメリットはこの３つ。</a:t>
            </a:r>
            <a:endParaRPr kumimoji="1" lang="en-US" altLang="ja-JP" sz="4000" dirty="0">
              <a:solidFill>
                <a:srgbClr val="002060"/>
              </a:solidFill>
            </a:endParaRPr>
          </a:p>
        </p:txBody>
      </p:sp>
      <p:sp>
        <p:nvSpPr>
          <p:cNvPr id="8" name="テキスト ボックス 7">
            <a:extLst>
              <a:ext uri="{FF2B5EF4-FFF2-40B4-BE49-F238E27FC236}">
                <a16:creationId xmlns:a16="http://schemas.microsoft.com/office/drawing/2014/main" id="{83B64DD0-1C08-4633-B06B-72E8157EDE7D}"/>
              </a:ext>
            </a:extLst>
          </p:cNvPr>
          <p:cNvSpPr txBox="1"/>
          <p:nvPr/>
        </p:nvSpPr>
        <p:spPr>
          <a:xfrm>
            <a:off x="1138238" y="1076325"/>
            <a:ext cx="7629524" cy="2610458"/>
          </a:xfrm>
          <a:prstGeom prst="rect">
            <a:avLst/>
          </a:prstGeom>
          <a:noFill/>
        </p:spPr>
        <p:txBody>
          <a:bodyPr wrap="square" rtlCol="0">
            <a:spAutoFit/>
          </a:bodyPr>
          <a:lstStyle/>
          <a:p>
            <a:pPr marL="285750" indent="-285750">
              <a:lnSpc>
                <a:spcPts val="6700"/>
              </a:lnSpc>
              <a:buFont typeface="Wingdings" panose="05000000000000000000" pitchFamily="2" charset="2"/>
              <a:buChar char="ü"/>
            </a:pPr>
            <a:r>
              <a:rPr kumimoji="1" lang="ja-JP" altLang="en-US" sz="4400" b="1" dirty="0">
                <a:solidFill>
                  <a:srgbClr val="002060"/>
                </a:solidFill>
              </a:rPr>
              <a:t>迅速な財務書類作成の実現</a:t>
            </a:r>
            <a:endParaRPr kumimoji="1" lang="en-US" altLang="ja-JP" sz="4400" b="1" dirty="0">
              <a:solidFill>
                <a:srgbClr val="002060"/>
              </a:solidFill>
            </a:endParaRPr>
          </a:p>
          <a:p>
            <a:pPr marL="285750" indent="-285750">
              <a:lnSpc>
                <a:spcPts val="6700"/>
              </a:lnSpc>
              <a:buFont typeface="Wingdings" panose="05000000000000000000" pitchFamily="2" charset="2"/>
              <a:buChar char="ü"/>
            </a:pPr>
            <a:r>
              <a:rPr kumimoji="1" lang="ja-JP" altLang="en-US" sz="4400" b="1" dirty="0">
                <a:solidFill>
                  <a:srgbClr val="002060"/>
                </a:solidFill>
              </a:rPr>
              <a:t>職員のコスト意識の醸成</a:t>
            </a:r>
            <a:endParaRPr kumimoji="1" lang="en-US" altLang="ja-JP" sz="4400" b="1" dirty="0">
              <a:solidFill>
                <a:srgbClr val="002060"/>
              </a:solidFill>
            </a:endParaRPr>
          </a:p>
          <a:p>
            <a:pPr marL="285750" indent="-285750">
              <a:lnSpc>
                <a:spcPts val="6700"/>
              </a:lnSpc>
              <a:buFont typeface="Wingdings" panose="05000000000000000000" pitchFamily="2" charset="2"/>
              <a:buChar char="ü"/>
            </a:pPr>
            <a:r>
              <a:rPr kumimoji="1" lang="ja-JP" altLang="en-US" sz="4400" b="1" dirty="0">
                <a:solidFill>
                  <a:srgbClr val="002060"/>
                </a:solidFill>
              </a:rPr>
              <a:t>業務の平準化</a:t>
            </a:r>
          </a:p>
        </p:txBody>
      </p:sp>
      <p:sp>
        <p:nvSpPr>
          <p:cNvPr id="9" name="テキスト ボックス 8">
            <a:extLst>
              <a:ext uri="{FF2B5EF4-FFF2-40B4-BE49-F238E27FC236}">
                <a16:creationId xmlns:a16="http://schemas.microsoft.com/office/drawing/2014/main" id="{EDAC2D40-12CD-4A06-908E-ACCAAE1D43EE}"/>
              </a:ext>
            </a:extLst>
          </p:cNvPr>
          <p:cNvSpPr txBox="1"/>
          <p:nvPr/>
        </p:nvSpPr>
        <p:spPr>
          <a:xfrm>
            <a:off x="4233863" y="4063609"/>
            <a:ext cx="4900612" cy="830997"/>
          </a:xfrm>
          <a:prstGeom prst="rect">
            <a:avLst/>
          </a:prstGeom>
          <a:noFill/>
        </p:spPr>
        <p:txBody>
          <a:bodyPr wrap="square" rtlCol="0">
            <a:spAutoFit/>
          </a:bodyPr>
          <a:lstStyle/>
          <a:p>
            <a:r>
              <a:rPr kumimoji="1" lang="ja-JP" altLang="en-US" sz="2400" dirty="0">
                <a:solidFill>
                  <a:srgbClr val="002060"/>
                </a:solidFill>
              </a:rPr>
              <a:t>地方公共団体システム機構</a:t>
            </a:r>
            <a:endParaRPr kumimoji="1" lang="en-US" altLang="ja-JP" sz="2400" dirty="0">
              <a:solidFill>
                <a:srgbClr val="002060"/>
              </a:solidFill>
            </a:endParaRPr>
          </a:p>
          <a:p>
            <a:r>
              <a:rPr kumimoji="1" lang="ja-JP" altLang="en-US" sz="2400" dirty="0">
                <a:solidFill>
                  <a:srgbClr val="002060"/>
                </a:solidFill>
              </a:rPr>
              <a:t>「日々仕訳方式の効果検証」より</a:t>
            </a:r>
            <a:endParaRPr kumimoji="1" lang="en-US" altLang="ja-JP" sz="2400" dirty="0">
              <a:solidFill>
                <a:srgbClr val="002060"/>
              </a:solidFill>
            </a:endParaRPr>
          </a:p>
        </p:txBody>
      </p:sp>
    </p:spTree>
    <p:extLst>
      <p:ext uri="{BB962C8B-B14F-4D97-AF65-F5344CB8AC3E}">
        <p14:creationId xmlns:p14="http://schemas.microsoft.com/office/powerpoint/2010/main" val="826267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t>職員のコスト意識の醸成</a:t>
            </a:r>
            <a:endParaRPr kumimoji="1" lang="ja-JP" altLang="en-US" sz="3600" dirty="0"/>
          </a:p>
        </p:txBody>
      </p:sp>
      <p:sp>
        <p:nvSpPr>
          <p:cNvPr id="8" name="テキスト ボックス 7">
            <a:extLst>
              <a:ext uri="{FF2B5EF4-FFF2-40B4-BE49-F238E27FC236}">
                <a16:creationId xmlns:a16="http://schemas.microsoft.com/office/drawing/2014/main" id="{4D9F4EA2-116D-4F49-8D68-C6E987CB6D7D}"/>
              </a:ext>
            </a:extLst>
          </p:cNvPr>
          <p:cNvSpPr txBox="1"/>
          <p:nvPr/>
        </p:nvSpPr>
        <p:spPr>
          <a:xfrm>
            <a:off x="785261" y="2004060"/>
            <a:ext cx="8335478" cy="3785652"/>
          </a:xfrm>
          <a:prstGeom prst="rect">
            <a:avLst/>
          </a:prstGeom>
          <a:noFill/>
        </p:spPr>
        <p:txBody>
          <a:bodyPr wrap="square" rtlCol="0">
            <a:spAutoFit/>
          </a:bodyPr>
          <a:lstStyle/>
          <a:p>
            <a:r>
              <a:rPr kumimoji="1" lang="ja-JP" altLang="en-US" sz="4000" dirty="0">
                <a:solidFill>
                  <a:srgbClr val="002060"/>
                </a:solidFill>
              </a:rPr>
              <a:t>職員が簿記を得たところで、コスト意識の醸成につながるとする考えは飛躍している。</a:t>
            </a:r>
            <a:endParaRPr kumimoji="1" lang="en-US" altLang="ja-JP" sz="4000" dirty="0">
              <a:solidFill>
                <a:srgbClr val="002060"/>
              </a:solidFill>
            </a:endParaRPr>
          </a:p>
          <a:p>
            <a:endParaRPr kumimoji="1" lang="en-US" altLang="ja-JP" sz="4000" dirty="0">
              <a:solidFill>
                <a:srgbClr val="002060"/>
              </a:solidFill>
            </a:endParaRPr>
          </a:p>
          <a:p>
            <a:r>
              <a:rPr kumimoji="1" lang="ja-JP" altLang="en-US" sz="4000" dirty="0">
                <a:solidFill>
                  <a:srgbClr val="002060"/>
                </a:solidFill>
              </a:rPr>
              <a:t>予算のシーリングにより、自ら</a:t>
            </a:r>
            <a:endParaRPr kumimoji="1" lang="en-US" altLang="ja-JP" sz="4000" dirty="0">
              <a:solidFill>
                <a:srgbClr val="002060"/>
              </a:solidFill>
            </a:endParaRPr>
          </a:p>
          <a:p>
            <a:r>
              <a:rPr kumimoji="1" lang="ja-JP" altLang="en-US" sz="4000" dirty="0">
                <a:solidFill>
                  <a:srgbClr val="002060"/>
                </a:solidFill>
              </a:rPr>
              <a:t>費用対効果を考える方が有効。</a:t>
            </a:r>
            <a:endParaRPr kumimoji="1" lang="en-US" altLang="ja-JP" sz="4000" dirty="0">
              <a:solidFill>
                <a:srgbClr val="002060"/>
              </a:solidFill>
            </a:endParaRPr>
          </a:p>
        </p:txBody>
      </p:sp>
    </p:spTree>
    <p:extLst>
      <p:ext uri="{BB962C8B-B14F-4D97-AF65-F5344CB8AC3E}">
        <p14:creationId xmlns:p14="http://schemas.microsoft.com/office/powerpoint/2010/main" val="360113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B678484-B705-48B8-B6C1-6153EFC7807F}"/>
              </a:ext>
            </a:extLst>
          </p:cNvPr>
          <p:cNvSpPr txBox="1"/>
          <p:nvPr/>
        </p:nvSpPr>
        <p:spPr>
          <a:xfrm>
            <a:off x="219076" y="5271433"/>
            <a:ext cx="5562599" cy="707886"/>
          </a:xfrm>
          <a:prstGeom prst="rect">
            <a:avLst/>
          </a:prstGeom>
          <a:noFill/>
        </p:spPr>
        <p:txBody>
          <a:bodyPr wrap="square" rtlCol="0">
            <a:spAutoFit/>
          </a:bodyPr>
          <a:lstStyle/>
          <a:p>
            <a:r>
              <a:rPr kumimoji="1" lang="ja-JP" altLang="en-US" sz="4000" dirty="0">
                <a:solidFill>
                  <a:srgbClr val="002060"/>
                </a:solidFill>
              </a:rPr>
              <a:t>３つめ！</a:t>
            </a:r>
            <a:endParaRPr kumimoji="1" lang="en-US" altLang="ja-JP" sz="4000" dirty="0">
              <a:solidFill>
                <a:srgbClr val="002060"/>
              </a:solidFill>
            </a:endParaRPr>
          </a:p>
        </p:txBody>
      </p:sp>
      <p:sp>
        <p:nvSpPr>
          <p:cNvPr id="8" name="テキスト ボックス 7">
            <a:extLst>
              <a:ext uri="{FF2B5EF4-FFF2-40B4-BE49-F238E27FC236}">
                <a16:creationId xmlns:a16="http://schemas.microsoft.com/office/drawing/2014/main" id="{83B64DD0-1C08-4633-B06B-72E8157EDE7D}"/>
              </a:ext>
            </a:extLst>
          </p:cNvPr>
          <p:cNvSpPr txBox="1"/>
          <p:nvPr/>
        </p:nvSpPr>
        <p:spPr>
          <a:xfrm>
            <a:off x="1138238" y="1076325"/>
            <a:ext cx="7629524" cy="2610458"/>
          </a:xfrm>
          <a:prstGeom prst="rect">
            <a:avLst/>
          </a:prstGeom>
          <a:noFill/>
        </p:spPr>
        <p:txBody>
          <a:bodyPr wrap="square" rtlCol="0">
            <a:spAutoFit/>
          </a:bodyPr>
          <a:lstStyle/>
          <a:p>
            <a:pPr marL="285750" indent="-285750">
              <a:lnSpc>
                <a:spcPts val="6700"/>
              </a:lnSpc>
              <a:buFont typeface="Wingdings" panose="05000000000000000000" pitchFamily="2" charset="2"/>
              <a:buChar char="ü"/>
            </a:pPr>
            <a:r>
              <a:rPr kumimoji="1" lang="ja-JP" altLang="en-US" sz="4400" b="1" dirty="0">
                <a:solidFill>
                  <a:schemeClr val="bg1">
                    <a:lumMod val="85000"/>
                  </a:schemeClr>
                </a:solidFill>
              </a:rPr>
              <a:t>迅速な財務書類作成の実現</a:t>
            </a:r>
            <a:endParaRPr kumimoji="1" lang="en-US" altLang="ja-JP" sz="4400" b="1" dirty="0">
              <a:solidFill>
                <a:schemeClr val="bg1">
                  <a:lumMod val="85000"/>
                </a:schemeClr>
              </a:solidFill>
            </a:endParaRPr>
          </a:p>
          <a:p>
            <a:pPr marL="285750" indent="-285750">
              <a:lnSpc>
                <a:spcPts val="6700"/>
              </a:lnSpc>
              <a:buFont typeface="Wingdings" panose="05000000000000000000" pitchFamily="2" charset="2"/>
              <a:buChar char="ü"/>
            </a:pPr>
            <a:r>
              <a:rPr kumimoji="1" lang="ja-JP" altLang="en-US" sz="4400" b="1" dirty="0">
                <a:solidFill>
                  <a:schemeClr val="bg1">
                    <a:lumMod val="85000"/>
                  </a:schemeClr>
                </a:solidFill>
              </a:rPr>
              <a:t>職員のコスト意識の醸成</a:t>
            </a:r>
            <a:endParaRPr kumimoji="1" lang="en-US" altLang="ja-JP" sz="4400" b="1" dirty="0">
              <a:solidFill>
                <a:schemeClr val="bg1">
                  <a:lumMod val="85000"/>
                </a:schemeClr>
              </a:solidFill>
            </a:endParaRPr>
          </a:p>
          <a:p>
            <a:pPr marL="285750" indent="-285750">
              <a:lnSpc>
                <a:spcPts val="6700"/>
              </a:lnSpc>
              <a:buFont typeface="Wingdings" panose="05000000000000000000" pitchFamily="2" charset="2"/>
              <a:buChar char="ü"/>
            </a:pPr>
            <a:r>
              <a:rPr kumimoji="1" lang="ja-JP" altLang="en-US" sz="4400" b="1" dirty="0">
                <a:solidFill>
                  <a:srgbClr val="002060"/>
                </a:solidFill>
              </a:rPr>
              <a:t>業務の平準化</a:t>
            </a:r>
          </a:p>
        </p:txBody>
      </p:sp>
      <p:sp>
        <p:nvSpPr>
          <p:cNvPr id="9" name="テキスト ボックス 8">
            <a:extLst>
              <a:ext uri="{FF2B5EF4-FFF2-40B4-BE49-F238E27FC236}">
                <a16:creationId xmlns:a16="http://schemas.microsoft.com/office/drawing/2014/main" id="{EDAC2D40-12CD-4A06-908E-ACCAAE1D43EE}"/>
              </a:ext>
            </a:extLst>
          </p:cNvPr>
          <p:cNvSpPr txBox="1"/>
          <p:nvPr/>
        </p:nvSpPr>
        <p:spPr>
          <a:xfrm>
            <a:off x="4233863" y="4063609"/>
            <a:ext cx="4900612" cy="830997"/>
          </a:xfrm>
          <a:prstGeom prst="rect">
            <a:avLst/>
          </a:prstGeom>
          <a:noFill/>
        </p:spPr>
        <p:txBody>
          <a:bodyPr wrap="square" rtlCol="0">
            <a:spAutoFit/>
          </a:bodyPr>
          <a:lstStyle/>
          <a:p>
            <a:r>
              <a:rPr kumimoji="1" lang="ja-JP" altLang="en-US" sz="2400" dirty="0">
                <a:solidFill>
                  <a:srgbClr val="002060"/>
                </a:solidFill>
              </a:rPr>
              <a:t>地方公共団体システム機構</a:t>
            </a:r>
            <a:endParaRPr kumimoji="1" lang="en-US" altLang="ja-JP" sz="2400" dirty="0">
              <a:solidFill>
                <a:srgbClr val="002060"/>
              </a:solidFill>
            </a:endParaRPr>
          </a:p>
          <a:p>
            <a:r>
              <a:rPr kumimoji="1" lang="ja-JP" altLang="en-US" sz="2400" dirty="0">
                <a:solidFill>
                  <a:srgbClr val="002060"/>
                </a:solidFill>
              </a:rPr>
              <a:t>「日々仕訳方式の効果検証」より</a:t>
            </a:r>
            <a:endParaRPr kumimoji="1" lang="en-US" altLang="ja-JP" sz="2400" dirty="0">
              <a:solidFill>
                <a:srgbClr val="002060"/>
              </a:solidFill>
            </a:endParaRPr>
          </a:p>
        </p:txBody>
      </p:sp>
    </p:spTree>
    <p:extLst>
      <p:ext uri="{BB962C8B-B14F-4D97-AF65-F5344CB8AC3E}">
        <p14:creationId xmlns:p14="http://schemas.microsoft.com/office/powerpoint/2010/main" val="535045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業務の平準化</a:t>
            </a:r>
            <a:endParaRPr kumimoji="1" lang="ja-JP" altLang="en-US" sz="3600" dirty="0"/>
          </a:p>
        </p:txBody>
      </p:sp>
      <p:sp>
        <p:nvSpPr>
          <p:cNvPr id="8" name="テキスト ボックス 7">
            <a:extLst>
              <a:ext uri="{FF2B5EF4-FFF2-40B4-BE49-F238E27FC236}">
                <a16:creationId xmlns:a16="http://schemas.microsoft.com/office/drawing/2014/main" id="{4D9F4EA2-116D-4F49-8D68-C6E987CB6D7D}"/>
              </a:ext>
            </a:extLst>
          </p:cNvPr>
          <p:cNvSpPr txBox="1"/>
          <p:nvPr/>
        </p:nvSpPr>
        <p:spPr>
          <a:xfrm>
            <a:off x="485575" y="4739572"/>
            <a:ext cx="8496300" cy="1938992"/>
          </a:xfrm>
          <a:prstGeom prst="rect">
            <a:avLst/>
          </a:prstGeom>
          <a:noFill/>
        </p:spPr>
        <p:txBody>
          <a:bodyPr wrap="square" rtlCol="0">
            <a:spAutoFit/>
          </a:bodyPr>
          <a:lstStyle/>
          <a:p>
            <a:r>
              <a:rPr kumimoji="1" lang="ja-JP" altLang="en-US" sz="4000" dirty="0">
                <a:solidFill>
                  <a:srgbClr val="002060"/>
                </a:solidFill>
              </a:rPr>
              <a:t>ん？</a:t>
            </a:r>
            <a:endParaRPr kumimoji="1" lang="en-US" altLang="ja-JP" sz="4000" dirty="0">
              <a:solidFill>
                <a:srgbClr val="002060"/>
              </a:solidFill>
            </a:endParaRPr>
          </a:p>
          <a:p>
            <a:r>
              <a:rPr kumimoji="1" lang="ja-JP" altLang="en-US" sz="4000" dirty="0">
                <a:solidFill>
                  <a:srgbClr val="002060"/>
                </a:solidFill>
              </a:rPr>
              <a:t>今でも平準化されてますけど。</a:t>
            </a:r>
            <a:endParaRPr kumimoji="1" lang="en-US" altLang="ja-JP" sz="4000" dirty="0">
              <a:solidFill>
                <a:srgbClr val="002060"/>
              </a:solidFill>
            </a:endParaRPr>
          </a:p>
          <a:p>
            <a:r>
              <a:rPr kumimoji="1" lang="ja-JP" altLang="en-US" sz="4000" dirty="0">
                <a:solidFill>
                  <a:srgbClr val="002060"/>
                </a:solidFill>
              </a:rPr>
              <a:t>以上。</a:t>
            </a:r>
            <a:endParaRPr kumimoji="1" lang="en-US" altLang="ja-JP" sz="4000" dirty="0">
              <a:solidFill>
                <a:srgbClr val="002060"/>
              </a:solidFill>
            </a:endParaRPr>
          </a:p>
        </p:txBody>
      </p:sp>
      <p:graphicFrame>
        <p:nvGraphicFramePr>
          <p:cNvPr id="2" name="表 2">
            <a:extLst>
              <a:ext uri="{FF2B5EF4-FFF2-40B4-BE49-F238E27FC236}">
                <a16:creationId xmlns:a16="http://schemas.microsoft.com/office/drawing/2014/main" id="{8323DF90-B5A6-450D-84BE-10AE0E8329BC}"/>
              </a:ext>
            </a:extLst>
          </p:cNvPr>
          <p:cNvGraphicFramePr>
            <a:graphicFrameLocks noGrp="1"/>
          </p:cNvGraphicFramePr>
          <p:nvPr>
            <p:extLst>
              <p:ext uri="{D42A27DB-BD31-4B8C-83A1-F6EECF244321}">
                <p14:modId xmlns:p14="http://schemas.microsoft.com/office/powerpoint/2010/main" val="558351526"/>
              </p:ext>
            </p:extLst>
          </p:nvPr>
        </p:nvGraphicFramePr>
        <p:xfrm>
          <a:off x="381002" y="1472434"/>
          <a:ext cx="9144000" cy="2966720"/>
        </p:xfrm>
        <a:graphic>
          <a:graphicData uri="http://schemas.openxmlformats.org/drawingml/2006/table">
            <a:tbl>
              <a:tblPr firstRow="1" bandRow="1">
                <a:tableStyleId>{5940675A-B579-460E-94D1-54222C63F5DA}</a:tableStyleId>
              </a:tblPr>
              <a:tblGrid>
                <a:gridCol w="1638300">
                  <a:extLst>
                    <a:ext uri="{9D8B030D-6E8A-4147-A177-3AD203B41FA5}">
                      <a16:colId xmlns:a16="http://schemas.microsoft.com/office/drawing/2014/main" val="2418329388"/>
                    </a:ext>
                  </a:extLst>
                </a:gridCol>
                <a:gridCol w="625475">
                  <a:extLst>
                    <a:ext uri="{9D8B030D-6E8A-4147-A177-3AD203B41FA5}">
                      <a16:colId xmlns:a16="http://schemas.microsoft.com/office/drawing/2014/main" val="1438734269"/>
                    </a:ext>
                  </a:extLst>
                </a:gridCol>
                <a:gridCol w="625475">
                  <a:extLst>
                    <a:ext uri="{9D8B030D-6E8A-4147-A177-3AD203B41FA5}">
                      <a16:colId xmlns:a16="http://schemas.microsoft.com/office/drawing/2014/main" val="566975481"/>
                    </a:ext>
                  </a:extLst>
                </a:gridCol>
                <a:gridCol w="625475">
                  <a:extLst>
                    <a:ext uri="{9D8B030D-6E8A-4147-A177-3AD203B41FA5}">
                      <a16:colId xmlns:a16="http://schemas.microsoft.com/office/drawing/2014/main" val="631316493"/>
                    </a:ext>
                  </a:extLst>
                </a:gridCol>
                <a:gridCol w="625475">
                  <a:extLst>
                    <a:ext uri="{9D8B030D-6E8A-4147-A177-3AD203B41FA5}">
                      <a16:colId xmlns:a16="http://schemas.microsoft.com/office/drawing/2014/main" val="786866692"/>
                    </a:ext>
                  </a:extLst>
                </a:gridCol>
                <a:gridCol w="625475">
                  <a:extLst>
                    <a:ext uri="{9D8B030D-6E8A-4147-A177-3AD203B41FA5}">
                      <a16:colId xmlns:a16="http://schemas.microsoft.com/office/drawing/2014/main" val="2707474632"/>
                    </a:ext>
                  </a:extLst>
                </a:gridCol>
                <a:gridCol w="625475">
                  <a:extLst>
                    <a:ext uri="{9D8B030D-6E8A-4147-A177-3AD203B41FA5}">
                      <a16:colId xmlns:a16="http://schemas.microsoft.com/office/drawing/2014/main" val="2638405318"/>
                    </a:ext>
                  </a:extLst>
                </a:gridCol>
                <a:gridCol w="625475">
                  <a:extLst>
                    <a:ext uri="{9D8B030D-6E8A-4147-A177-3AD203B41FA5}">
                      <a16:colId xmlns:a16="http://schemas.microsoft.com/office/drawing/2014/main" val="1831377435"/>
                    </a:ext>
                  </a:extLst>
                </a:gridCol>
                <a:gridCol w="625475">
                  <a:extLst>
                    <a:ext uri="{9D8B030D-6E8A-4147-A177-3AD203B41FA5}">
                      <a16:colId xmlns:a16="http://schemas.microsoft.com/office/drawing/2014/main" val="1604581024"/>
                    </a:ext>
                  </a:extLst>
                </a:gridCol>
                <a:gridCol w="625475">
                  <a:extLst>
                    <a:ext uri="{9D8B030D-6E8A-4147-A177-3AD203B41FA5}">
                      <a16:colId xmlns:a16="http://schemas.microsoft.com/office/drawing/2014/main" val="1224488263"/>
                    </a:ext>
                  </a:extLst>
                </a:gridCol>
                <a:gridCol w="625475">
                  <a:extLst>
                    <a:ext uri="{9D8B030D-6E8A-4147-A177-3AD203B41FA5}">
                      <a16:colId xmlns:a16="http://schemas.microsoft.com/office/drawing/2014/main" val="1019823655"/>
                    </a:ext>
                  </a:extLst>
                </a:gridCol>
                <a:gridCol w="625475">
                  <a:extLst>
                    <a:ext uri="{9D8B030D-6E8A-4147-A177-3AD203B41FA5}">
                      <a16:colId xmlns:a16="http://schemas.microsoft.com/office/drawing/2014/main" val="379690209"/>
                    </a:ext>
                  </a:extLst>
                </a:gridCol>
                <a:gridCol w="625475">
                  <a:extLst>
                    <a:ext uri="{9D8B030D-6E8A-4147-A177-3AD203B41FA5}">
                      <a16:colId xmlns:a16="http://schemas.microsoft.com/office/drawing/2014/main" val="493660740"/>
                    </a:ext>
                  </a:extLst>
                </a:gridCol>
              </a:tblGrid>
              <a:tr h="370840">
                <a:tc>
                  <a:txBody>
                    <a:bodyPr/>
                    <a:lstStyle/>
                    <a:p>
                      <a:endParaRPr kumimoji="1" lang="ja-JP" altLang="en-US" dirty="0"/>
                    </a:p>
                  </a:txBody>
                  <a:tcPr>
                    <a:solidFill>
                      <a:schemeClr val="accent5">
                        <a:lumMod val="20000"/>
                        <a:lumOff val="80000"/>
                      </a:schemeClr>
                    </a:solidFill>
                  </a:tcPr>
                </a:tc>
                <a:tc>
                  <a:txBody>
                    <a:bodyPr/>
                    <a:lstStyle/>
                    <a:p>
                      <a:pPr algn="ctr"/>
                      <a:r>
                        <a:rPr kumimoji="1" lang="en-US" altLang="ja-JP" sz="1600" dirty="0"/>
                        <a:t>4</a:t>
                      </a:r>
                      <a:r>
                        <a:rPr kumimoji="1" lang="ja-JP" altLang="en-US" sz="1600" dirty="0"/>
                        <a:t>月</a:t>
                      </a:r>
                    </a:p>
                  </a:txBody>
                  <a:tcPr>
                    <a:solidFill>
                      <a:schemeClr val="accent5">
                        <a:lumMod val="20000"/>
                        <a:lumOff val="80000"/>
                      </a:schemeClr>
                    </a:solidFill>
                  </a:tcPr>
                </a:tc>
                <a:tc>
                  <a:txBody>
                    <a:bodyPr/>
                    <a:lstStyle/>
                    <a:p>
                      <a:pPr algn="ctr"/>
                      <a:r>
                        <a:rPr kumimoji="1" lang="en-US" altLang="ja-JP" sz="1600" dirty="0"/>
                        <a:t>5</a:t>
                      </a:r>
                      <a:r>
                        <a:rPr kumimoji="1" lang="ja-JP" altLang="en-US" sz="1600" dirty="0"/>
                        <a:t>月</a:t>
                      </a:r>
                    </a:p>
                  </a:txBody>
                  <a:tcPr>
                    <a:solidFill>
                      <a:schemeClr val="accent5">
                        <a:lumMod val="20000"/>
                        <a:lumOff val="80000"/>
                      </a:schemeClr>
                    </a:solidFill>
                  </a:tcPr>
                </a:tc>
                <a:tc>
                  <a:txBody>
                    <a:bodyPr/>
                    <a:lstStyle/>
                    <a:p>
                      <a:pPr algn="ctr"/>
                      <a:r>
                        <a:rPr kumimoji="1" lang="en-US" altLang="ja-JP" sz="1600" dirty="0"/>
                        <a:t>6</a:t>
                      </a:r>
                      <a:r>
                        <a:rPr kumimoji="1" lang="ja-JP" altLang="en-US" sz="1600" dirty="0"/>
                        <a:t>月</a:t>
                      </a:r>
                    </a:p>
                  </a:txBody>
                  <a:tcPr>
                    <a:solidFill>
                      <a:schemeClr val="accent5">
                        <a:lumMod val="20000"/>
                        <a:lumOff val="80000"/>
                      </a:schemeClr>
                    </a:solidFill>
                  </a:tcPr>
                </a:tc>
                <a:tc>
                  <a:txBody>
                    <a:bodyPr/>
                    <a:lstStyle/>
                    <a:p>
                      <a:pPr algn="ctr"/>
                      <a:r>
                        <a:rPr kumimoji="1" lang="en-US" altLang="ja-JP" sz="1600" dirty="0"/>
                        <a:t>7</a:t>
                      </a:r>
                      <a:r>
                        <a:rPr kumimoji="1" lang="ja-JP" altLang="en-US" sz="1600" dirty="0"/>
                        <a:t>月</a:t>
                      </a:r>
                    </a:p>
                  </a:txBody>
                  <a:tcPr>
                    <a:solidFill>
                      <a:schemeClr val="accent5">
                        <a:lumMod val="20000"/>
                        <a:lumOff val="80000"/>
                      </a:schemeClr>
                    </a:solidFill>
                  </a:tcPr>
                </a:tc>
                <a:tc>
                  <a:txBody>
                    <a:bodyPr/>
                    <a:lstStyle/>
                    <a:p>
                      <a:pPr algn="ctr"/>
                      <a:r>
                        <a:rPr kumimoji="1" lang="en-US" altLang="ja-JP" sz="1600" dirty="0"/>
                        <a:t>8</a:t>
                      </a:r>
                      <a:r>
                        <a:rPr kumimoji="1" lang="ja-JP" altLang="en-US" sz="1600" dirty="0"/>
                        <a:t>月</a:t>
                      </a:r>
                    </a:p>
                  </a:txBody>
                  <a:tcPr>
                    <a:solidFill>
                      <a:schemeClr val="accent5">
                        <a:lumMod val="20000"/>
                        <a:lumOff val="80000"/>
                      </a:schemeClr>
                    </a:solidFill>
                  </a:tcPr>
                </a:tc>
                <a:tc>
                  <a:txBody>
                    <a:bodyPr/>
                    <a:lstStyle/>
                    <a:p>
                      <a:pPr algn="ctr"/>
                      <a:r>
                        <a:rPr kumimoji="1" lang="en-US" altLang="ja-JP" sz="1600" dirty="0"/>
                        <a:t>9</a:t>
                      </a:r>
                      <a:r>
                        <a:rPr kumimoji="1" lang="ja-JP" altLang="en-US" sz="1600" dirty="0"/>
                        <a:t>月</a:t>
                      </a:r>
                    </a:p>
                  </a:txBody>
                  <a:tcPr>
                    <a:solidFill>
                      <a:schemeClr val="accent5">
                        <a:lumMod val="20000"/>
                        <a:lumOff val="80000"/>
                      </a:schemeClr>
                    </a:solidFill>
                  </a:tcPr>
                </a:tc>
                <a:tc>
                  <a:txBody>
                    <a:bodyPr/>
                    <a:lstStyle/>
                    <a:p>
                      <a:pPr algn="ctr"/>
                      <a:r>
                        <a:rPr kumimoji="1" lang="en-US" altLang="ja-JP" sz="1600" dirty="0"/>
                        <a:t>10</a:t>
                      </a:r>
                      <a:r>
                        <a:rPr kumimoji="1" lang="ja-JP" altLang="en-US" sz="1600" dirty="0"/>
                        <a:t>月</a:t>
                      </a:r>
                    </a:p>
                  </a:txBody>
                  <a:tcPr>
                    <a:solidFill>
                      <a:schemeClr val="accent5">
                        <a:lumMod val="20000"/>
                        <a:lumOff val="80000"/>
                      </a:schemeClr>
                    </a:solidFill>
                  </a:tcPr>
                </a:tc>
                <a:tc>
                  <a:txBody>
                    <a:bodyPr/>
                    <a:lstStyle/>
                    <a:p>
                      <a:pPr algn="ctr"/>
                      <a:r>
                        <a:rPr kumimoji="1" lang="en-US" altLang="ja-JP" sz="1600" dirty="0"/>
                        <a:t>11</a:t>
                      </a:r>
                      <a:r>
                        <a:rPr kumimoji="1" lang="ja-JP" altLang="en-US" sz="1600" dirty="0"/>
                        <a:t>月</a:t>
                      </a:r>
                    </a:p>
                  </a:txBody>
                  <a:tcPr>
                    <a:solidFill>
                      <a:schemeClr val="accent5">
                        <a:lumMod val="20000"/>
                        <a:lumOff val="80000"/>
                      </a:schemeClr>
                    </a:solidFill>
                  </a:tcPr>
                </a:tc>
                <a:tc>
                  <a:txBody>
                    <a:bodyPr/>
                    <a:lstStyle/>
                    <a:p>
                      <a:pPr algn="ctr"/>
                      <a:r>
                        <a:rPr kumimoji="1" lang="en-US" altLang="ja-JP" sz="1600" dirty="0"/>
                        <a:t>12</a:t>
                      </a:r>
                      <a:r>
                        <a:rPr kumimoji="1" lang="ja-JP" altLang="en-US" sz="1600" dirty="0"/>
                        <a:t>月</a:t>
                      </a:r>
                    </a:p>
                  </a:txBody>
                  <a:tcPr>
                    <a:solidFill>
                      <a:schemeClr val="accent5">
                        <a:lumMod val="20000"/>
                        <a:lumOff val="80000"/>
                      </a:schemeClr>
                    </a:solidFill>
                  </a:tcPr>
                </a:tc>
                <a:tc>
                  <a:txBody>
                    <a:bodyPr/>
                    <a:lstStyle/>
                    <a:p>
                      <a:pPr algn="ctr"/>
                      <a:r>
                        <a:rPr kumimoji="1" lang="en-US" altLang="ja-JP" sz="1600" dirty="0"/>
                        <a:t>1</a:t>
                      </a:r>
                      <a:r>
                        <a:rPr kumimoji="1" lang="ja-JP" altLang="en-US" sz="1600" dirty="0"/>
                        <a:t>月</a:t>
                      </a:r>
                    </a:p>
                  </a:txBody>
                  <a:tcPr>
                    <a:solidFill>
                      <a:schemeClr val="accent5">
                        <a:lumMod val="20000"/>
                        <a:lumOff val="80000"/>
                      </a:schemeClr>
                    </a:solidFill>
                  </a:tcPr>
                </a:tc>
                <a:tc>
                  <a:txBody>
                    <a:bodyPr/>
                    <a:lstStyle/>
                    <a:p>
                      <a:pPr algn="ctr"/>
                      <a:r>
                        <a:rPr kumimoji="1" lang="en-US" altLang="ja-JP" sz="1600" dirty="0"/>
                        <a:t>2</a:t>
                      </a:r>
                      <a:r>
                        <a:rPr kumimoji="1" lang="ja-JP" altLang="en-US" sz="1600" dirty="0"/>
                        <a:t>月</a:t>
                      </a:r>
                    </a:p>
                  </a:txBody>
                  <a:tcPr>
                    <a:solidFill>
                      <a:schemeClr val="accent5">
                        <a:lumMod val="20000"/>
                        <a:lumOff val="80000"/>
                      </a:schemeClr>
                    </a:solidFill>
                  </a:tcPr>
                </a:tc>
                <a:tc>
                  <a:txBody>
                    <a:bodyPr/>
                    <a:lstStyle/>
                    <a:p>
                      <a:pPr algn="ctr"/>
                      <a:r>
                        <a:rPr kumimoji="1" lang="en-US" altLang="ja-JP" sz="1600" dirty="0"/>
                        <a:t>3</a:t>
                      </a:r>
                      <a:r>
                        <a:rPr kumimoji="1" lang="ja-JP" altLang="en-US" sz="1600" dirty="0"/>
                        <a:t>月</a:t>
                      </a:r>
                    </a:p>
                  </a:txBody>
                  <a:tcPr>
                    <a:solidFill>
                      <a:schemeClr val="accent5">
                        <a:lumMod val="20000"/>
                        <a:lumOff val="80000"/>
                      </a:schemeClr>
                    </a:solidFill>
                  </a:tcPr>
                </a:tc>
                <a:extLst>
                  <a:ext uri="{0D108BD9-81ED-4DB2-BD59-A6C34878D82A}">
                    <a16:rowId xmlns:a16="http://schemas.microsoft.com/office/drawing/2014/main" val="2517942819"/>
                  </a:ext>
                </a:extLst>
              </a:tr>
              <a:tr h="370840">
                <a:tc>
                  <a:txBody>
                    <a:bodyPr/>
                    <a:lstStyle/>
                    <a:p>
                      <a:r>
                        <a:rPr kumimoji="1" lang="ja-JP" altLang="en-US" dirty="0"/>
                        <a:t>マスタ設定</a:t>
                      </a:r>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extLst>
                  <a:ext uri="{0D108BD9-81ED-4DB2-BD59-A6C34878D82A}">
                    <a16:rowId xmlns:a16="http://schemas.microsoft.com/office/drawing/2014/main" val="348930615"/>
                  </a:ext>
                </a:extLst>
              </a:tr>
              <a:tr h="370840">
                <a:tc>
                  <a:txBody>
                    <a:bodyPr/>
                    <a:lstStyle/>
                    <a:p>
                      <a:r>
                        <a:rPr kumimoji="1" lang="ja-JP" altLang="en-US" dirty="0"/>
                        <a:t>自動仕訳</a:t>
                      </a:r>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extLst>
                  <a:ext uri="{0D108BD9-81ED-4DB2-BD59-A6C34878D82A}">
                    <a16:rowId xmlns:a16="http://schemas.microsoft.com/office/drawing/2014/main" val="613479426"/>
                  </a:ext>
                </a:extLst>
              </a:tr>
              <a:tr h="370840">
                <a:tc>
                  <a:txBody>
                    <a:bodyPr/>
                    <a:lstStyle/>
                    <a:p>
                      <a:r>
                        <a:rPr kumimoji="1" lang="ja-JP" altLang="en-US" dirty="0"/>
                        <a:t>手仕訳</a:t>
                      </a:r>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extLst>
                  <a:ext uri="{0D108BD9-81ED-4DB2-BD59-A6C34878D82A}">
                    <a16:rowId xmlns:a16="http://schemas.microsoft.com/office/drawing/2014/main" val="1404149809"/>
                  </a:ext>
                </a:extLst>
              </a:tr>
              <a:tr h="370840">
                <a:tc>
                  <a:txBody>
                    <a:bodyPr/>
                    <a:lstStyle/>
                    <a:p>
                      <a:r>
                        <a:rPr kumimoji="1" lang="ja-JP" altLang="en-US" dirty="0"/>
                        <a:t>相殺仕訳</a:t>
                      </a:r>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extLst>
                  <a:ext uri="{0D108BD9-81ED-4DB2-BD59-A6C34878D82A}">
                    <a16:rowId xmlns:a16="http://schemas.microsoft.com/office/drawing/2014/main" val="1242796961"/>
                  </a:ext>
                </a:extLst>
              </a:tr>
              <a:tr h="370840">
                <a:tc>
                  <a:txBody>
                    <a:bodyPr/>
                    <a:lstStyle/>
                    <a:p>
                      <a:r>
                        <a:rPr kumimoji="1" lang="ja-JP" altLang="en-US" dirty="0"/>
                        <a:t>数値確認</a:t>
                      </a:r>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extLst>
                  <a:ext uri="{0D108BD9-81ED-4DB2-BD59-A6C34878D82A}">
                    <a16:rowId xmlns:a16="http://schemas.microsoft.com/office/drawing/2014/main" val="1694393756"/>
                  </a:ext>
                </a:extLst>
              </a:tr>
              <a:tr h="370840">
                <a:tc>
                  <a:txBody>
                    <a:bodyPr/>
                    <a:lstStyle/>
                    <a:p>
                      <a:r>
                        <a:rPr kumimoji="1" lang="ja-JP" altLang="en-US" dirty="0"/>
                        <a:t>冊子作成</a:t>
                      </a:r>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extLst>
                  <a:ext uri="{0D108BD9-81ED-4DB2-BD59-A6C34878D82A}">
                    <a16:rowId xmlns:a16="http://schemas.microsoft.com/office/drawing/2014/main" val="190301402"/>
                  </a:ext>
                </a:extLst>
              </a:tr>
              <a:tr h="370840">
                <a:tc>
                  <a:txBody>
                    <a:bodyPr/>
                    <a:lstStyle/>
                    <a:p>
                      <a:r>
                        <a:rPr kumimoji="1" lang="ja-JP" altLang="en-US" dirty="0"/>
                        <a:t>公表</a:t>
                      </a:r>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extLst>
                  <a:ext uri="{0D108BD9-81ED-4DB2-BD59-A6C34878D82A}">
                    <a16:rowId xmlns:a16="http://schemas.microsoft.com/office/drawing/2014/main" val="1283516250"/>
                  </a:ext>
                </a:extLst>
              </a:tr>
            </a:tbl>
          </a:graphicData>
        </a:graphic>
      </p:graphicFrame>
      <p:sp>
        <p:nvSpPr>
          <p:cNvPr id="3" name="四角形: 角を丸くする 2">
            <a:extLst>
              <a:ext uri="{FF2B5EF4-FFF2-40B4-BE49-F238E27FC236}">
                <a16:creationId xmlns:a16="http://schemas.microsoft.com/office/drawing/2014/main" id="{E7E318A5-3677-4A8D-9EFA-828A94AA0972}"/>
              </a:ext>
            </a:extLst>
          </p:cNvPr>
          <p:cNvSpPr/>
          <p:nvPr/>
        </p:nvSpPr>
        <p:spPr>
          <a:xfrm>
            <a:off x="2101417" y="1907570"/>
            <a:ext cx="1055670" cy="229238"/>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6D55E46-4E8E-4BAD-9452-5B96F89FDE17}"/>
              </a:ext>
            </a:extLst>
          </p:cNvPr>
          <p:cNvSpPr/>
          <p:nvPr/>
        </p:nvSpPr>
        <p:spPr>
          <a:xfrm>
            <a:off x="3331846" y="2290977"/>
            <a:ext cx="508634" cy="22121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6D7115DE-BB67-4D18-885B-BB1219D0ACF9}"/>
              </a:ext>
            </a:extLst>
          </p:cNvPr>
          <p:cNvSpPr/>
          <p:nvPr/>
        </p:nvSpPr>
        <p:spPr>
          <a:xfrm>
            <a:off x="3946257" y="2668640"/>
            <a:ext cx="2367915" cy="209313"/>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990A672B-3246-476C-9F9F-A8A5E60DC17F}"/>
              </a:ext>
            </a:extLst>
          </p:cNvPr>
          <p:cNvSpPr/>
          <p:nvPr/>
        </p:nvSpPr>
        <p:spPr>
          <a:xfrm>
            <a:off x="5821579" y="3038026"/>
            <a:ext cx="1070109" cy="209313"/>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1879F39-E114-4EFF-B295-A78C9AA909AE}"/>
              </a:ext>
            </a:extLst>
          </p:cNvPr>
          <p:cNvSpPr/>
          <p:nvPr/>
        </p:nvSpPr>
        <p:spPr>
          <a:xfrm>
            <a:off x="7783531" y="3400126"/>
            <a:ext cx="1042835" cy="218974"/>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A9C02574-652A-4400-8985-D225659A2126}"/>
              </a:ext>
            </a:extLst>
          </p:cNvPr>
          <p:cNvSpPr/>
          <p:nvPr/>
        </p:nvSpPr>
        <p:spPr>
          <a:xfrm>
            <a:off x="8362698" y="3781278"/>
            <a:ext cx="1042835" cy="218974"/>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8946A80F-575B-4586-A748-6772501B7013}"/>
              </a:ext>
            </a:extLst>
          </p:cNvPr>
          <p:cNvSpPr/>
          <p:nvPr/>
        </p:nvSpPr>
        <p:spPr>
          <a:xfrm>
            <a:off x="8981875" y="4150746"/>
            <a:ext cx="508634" cy="22121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133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C3644C22-C1AF-416D-8D1F-0842278C1326}"/>
              </a:ext>
            </a:extLst>
          </p:cNvPr>
          <p:cNvSpPr txBox="1"/>
          <p:nvPr/>
        </p:nvSpPr>
        <p:spPr>
          <a:xfrm>
            <a:off x="2346259" y="2459504"/>
            <a:ext cx="5562599" cy="1938992"/>
          </a:xfrm>
          <a:prstGeom prst="rect">
            <a:avLst/>
          </a:prstGeom>
          <a:noFill/>
        </p:spPr>
        <p:txBody>
          <a:bodyPr wrap="square" rtlCol="0">
            <a:spAutoFit/>
          </a:bodyPr>
          <a:lstStyle/>
          <a:p>
            <a:r>
              <a:rPr kumimoji="1" lang="ja-JP" altLang="en-US" sz="4000" dirty="0">
                <a:solidFill>
                  <a:srgbClr val="002060"/>
                </a:solidFill>
              </a:rPr>
              <a:t>つまり、</a:t>
            </a:r>
            <a:endParaRPr kumimoji="1" lang="en-US" altLang="ja-JP" sz="4000" dirty="0">
              <a:solidFill>
                <a:srgbClr val="002060"/>
              </a:solidFill>
            </a:endParaRPr>
          </a:p>
          <a:p>
            <a:r>
              <a:rPr kumimoji="1" lang="ja-JP" altLang="en-US" sz="4000" dirty="0">
                <a:solidFill>
                  <a:srgbClr val="002060"/>
                </a:solidFill>
              </a:rPr>
              <a:t>日々仕訳の効果は</a:t>
            </a:r>
            <a:endParaRPr kumimoji="1" lang="en-US" altLang="ja-JP" sz="4000" dirty="0">
              <a:solidFill>
                <a:srgbClr val="002060"/>
              </a:solidFill>
            </a:endParaRPr>
          </a:p>
          <a:p>
            <a:r>
              <a:rPr kumimoji="1" lang="ja-JP" altLang="en-US" sz="4000" dirty="0">
                <a:solidFill>
                  <a:srgbClr val="002060"/>
                </a:solidFill>
              </a:rPr>
              <a:t>ほとんどないってこと。</a:t>
            </a:r>
            <a:endParaRPr kumimoji="1" lang="en-US" altLang="ja-JP" sz="4000" dirty="0">
              <a:solidFill>
                <a:srgbClr val="002060"/>
              </a:solidFill>
            </a:endParaRPr>
          </a:p>
        </p:txBody>
      </p:sp>
    </p:spTree>
    <p:extLst>
      <p:ext uri="{BB962C8B-B14F-4D97-AF65-F5344CB8AC3E}">
        <p14:creationId xmlns:p14="http://schemas.microsoft.com/office/powerpoint/2010/main" val="1915057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C3644C22-C1AF-416D-8D1F-0842278C1326}"/>
              </a:ext>
            </a:extLst>
          </p:cNvPr>
          <p:cNvSpPr txBox="1"/>
          <p:nvPr/>
        </p:nvSpPr>
        <p:spPr>
          <a:xfrm>
            <a:off x="2952650" y="2921517"/>
            <a:ext cx="5562599" cy="1323439"/>
          </a:xfrm>
          <a:prstGeom prst="rect">
            <a:avLst/>
          </a:prstGeom>
          <a:noFill/>
        </p:spPr>
        <p:txBody>
          <a:bodyPr wrap="square" rtlCol="0">
            <a:spAutoFit/>
          </a:bodyPr>
          <a:lstStyle/>
          <a:p>
            <a:r>
              <a:rPr kumimoji="1" lang="ja-JP" altLang="en-US" sz="4000" dirty="0">
                <a:solidFill>
                  <a:srgbClr val="002060"/>
                </a:solidFill>
              </a:rPr>
              <a:t>あえてメリットを</a:t>
            </a:r>
            <a:endParaRPr kumimoji="1" lang="en-US" altLang="ja-JP" sz="4000" dirty="0">
              <a:solidFill>
                <a:srgbClr val="002060"/>
              </a:solidFill>
            </a:endParaRPr>
          </a:p>
          <a:p>
            <a:r>
              <a:rPr kumimoji="1" lang="ja-JP" altLang="en-US" sz="4000" dirty="0">
                <a:solidFill>
                  <a:srgbClr val="002060"/>
                </a:solidFill>
              </a:rPr>
              <a:t>言うなら・・・</a:t>
            </a:r>
            <a:endParaRPr kumimoji="1" lang="en-US" altLang="ja-JP" sz="4000" dirty="0">
              <a:solidFill>
                <a:srgbClr val="002060"/>
              </a:solidFill>
            </a:endParaRPr>
          </a:p>
        </p:txBody>
      </p:sp>
    </p:spTree>
    <p:extLst>
      <p:ext uri="{BB962C8B-B14F-4D97-AF65-F5344CB8AC3E}">
        <p14:creationId xmlns:p14="http://schemas.microsoft.com/office/powerpoint/2010/main" val="155754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AEE95A1-F0A1-4791-82D9-0B04A0EB9852}"/>
              </a:ext>
            </a:extLst>
          </p:cNvPr>
          <p:cNvPicPr>
            <a:picLocks noChangeAspect="1"/>
          </p:cNvPicPr>
          <p:nvPr/>
        </p:nvPicPr>
        <p:blipFill>
          <a:blip r:embed="rId2">
            <a:alphaModFix amt="40000"/>
          </a:blip>
          <a:stretch>
            <a:fillRect/>
          </a:stretch>
        </p:blipFill>
        <p:spPr>
          <a:xfrm>
            <a:off x="1033462" y="942975"/>
            <a:ext cx="8872538" cy="5915025"/>
          </a:xfrm>
          <a:prstGeom prst="rect">
            <a:avLst/>
          </a:prstGeom>
        </p:spPr>
      </p:pic>
      <p:sp>
        <p:nvSpPr>
          <p:cNvPr id="12" name="正方形/長方形 11">
            <a:extLst>
              <a:ext uri="{FF2B5EF4-FFF2-40B4-BE49-F238E27FC236}">
                <a16:creationId xmlns:a16="http://schemas.microsoft.com/office/drawing/2014/main" id="{B29F69D1-93BE-4CA1-A135-7FC89689DFF7}"/>
              </a:ext>
            </a:extLst>
          </p:cNvPr>
          <p:cNvSpPr/>
          <p:nvPr/>
        </p:nvSpPr>
        <p:spPr>
          <a:xfrm>
            <a:off x="1033462" y="942975"/>
            <a:ext cx="8872538" cy="5915025"/>
          </a:xfrm>
          <a:prstGeom prst="rect">
            <a:avLst/>
          </a:prstGeom>
          <a:gradFill flip="none" rotWithShape="1">
            <a:gsLst>
              <a:gs pos="0">
                <a:schemeClr val="bg1"/>
              </a:gs>
              <a:gs pos="2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日々仕訳のメリット（私見）</a:t>
            </a:r>
            <a:endParaRPr kumimoji="1" lang="ja-JP" altLang="en-US" sz="3600" dirty="0"/>
          </a:p>
        </p:txBody>
      </p:sp>
      <p:sp>
        <p:nvSpPr>
          <p:cNvPr id="5" name="正方形/長方形 4">
            <a:extLst>
              <a:ext uri="{FF2B5EF4-FFF2-40B4-BE49-F238E27FC236}">
                <a16:creationId xmlns:a16="http://schemas.microsoft.com/office/drawing/2014/main" id="{E155AAB9-F703-4374-ADE0-901C95ACE078}"/>
              </a:ext>
            </a:extLst>
          </p:cNvPr>
          <p:cNvSpPr/>
          <p:nvPr/>
        </p:nvSpPr>
        <p:spPr>
          <a:xfrm>
            <a:off x="484472" y="3064388"/>
            <a:ext cx="3510113" cy="18191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b="1" dirty="0">
              <a:solidFill>
                <a:srgbClr val="002060"/>
              </a:solidFill>
            </a:endParaRPr>
          </a:p>
        </p:txBody>
      </p:sp>
      <p:sp>
        <p:nvSpPr>
          <p:cNvPr id="6" name="テキスト ボックス 5">
            <a:extLst>
              <a:ext uri="{FF2B5EF4-FFF2-40B4-BE49-F238E27FC236}">
                <a16:creationId xmlns:a16="http://schemas.microsoft.com/office/drawing/2014/main" id="{27F97777-F967-4A01-8209-CDD8082D1915}"/>
              </a:ext>
            </a:extLst>
          </p:cNvPr>
          <p:cNvSpPr txBox="1"/>
          <p:nvPr/>
        </p:nvSpPr>
        <p:spPr>
          <a:xfrm>
            <a:off x="444566" y="2176139"/>
            <a:ext cx="3467400" cy="707886"/>
          </a:xfrm>
          <a:prstGeom prst="rect">
            <a:avLst/>
          </a:prstGeom>
          <a:noFill/>
        </p:spPr>
        <p:txBody>
          <a:bodyPr wrap="square" rtlCol="0">
            <a:spAutoFit/>
          </a:bodyPr>
          <a:lstStyle/>
          <a:p>
            <a:r>
              <a:rPr kumimoji="1" lang="ja-JP" altLang="en-US" sz="4000" b="1" dirty="0">
                <a:solidFill>
                  <a:schemeClr val="tx1">
                    <a:lumMod val="50000"/>
                    <a:lumOff val="50000"/>
                  </a:schemeClr>
                </a:solidFill>
              </a:rPr>
              <a:t>期末一括仕訳</a:t>
            </a:r>
            <a:endParaRPr kumimoji="1" lang="en-US" altLang="ja-JP" sz="4000" b="1" dirty="0">
              <a:solidFill>
                <a:schemeClr val="tx1">
                  <a:lumMod val="50000"/>
                  <a:lumOff val="50000"/>
                </a:schemeClr>
              </a:solidFill>
            </a:endParaRPr>
          </a:p>
        </p:txBody>
      </p:sp>
      <p:sp>
        <p:nvSpPr>
          <p:cNvPr id="7" name="テキスト ボックス 6">
            <a:extLst>
              <a:ext uri="{FF2B5EF4-FFF2-40B4-BE49-F238E27FC236}">
                <a16:creationId xmlns:a16="http://schemas.microsoft.com/office/drawing/2014/main" id="{2A8CE508-CCA7-4257-886D-C64B3C63624E}"/>
              </a:ext>
            </a:extLst>
          </p:cNvPr>
          <p:cNvSpPr txBox="1"/>
          <p:nvPr/>
        </p:nvSpPr>
        <p:spPr>
          <a:xfrm>
            <a:off x="593707" y="3692133"/>
            <a:ext cx="3291641" cy="707886"/>
          </a:xfrm>
          <a:prstGeom prst="rect">
            <a:avLst/>
          </a:prstGeom>
          <a:noFill/>
        </p:spPr>
        <p:txBody>
          <a:bodyPr wrap="square" rtlCol="0">
            <a:spAutoFit/>
          </a:bodyPr>
          <a:lstStyle/>
          <a:p>
            <a:r>
              <a:rPr kumimoji="1" lang="ja-JP" altLang="en-US" sz="4000" b="1" dirty="0">
                <a:solidFill>
                  <a:schemeClr val="tx1">
                    <a:lumMod val="50000"/>
                    <a:lumOff val="50000"/>
                  </a:schemeClr>
                </a:solidFill>
              </a:rPr>
              <a:t>財政課が仕訳</a:t>
            </a:r>
            <a:endParaRPr kumimoji="1" lang="en-US" altLang="ja-JP" sz="4000" b="1" dirty="0">
              <a:solidFill>
                <a:schemeClr val="tx1">
                  <a:lumMod val="50000"/>
                  <a:lumOff val="50000"/>
                </a:schemeClr>
              </a:solidFill>
            </a:endParaRPr>
          </a:p>
        </p:txBody>
      </p:sp>
      <p:sp>
        <p:nvSpPr>
          <p:cNvPr id="9" name="正方形/長方形 8">
            <a:extLst>
              <a:ext uri="{FF2B5EF4-FFF2-40B4-BE49-F238E27FC236}">
                <a16:creationId xmlns:a16="http://schemas.microsoft.com/office/drawing/2014/main" id="{FF990AD9-2D44-477E-B3E0-5F0EEE67747A}"/>
              </a:ext>
            </a:extLst>
          </p:cNvPr>
          <p:cNvSpPr/>
          <p:nvPr/>
        </p:nvSpPr>
        <p:spPr>
          <a:xfrm>
            <a:off x="5755907" y="3068185"/>
            <a:ext cx="3595335" cy="18191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b="1" dirty="0">
              <a:solidFill>
                <a:srgbClr val="C00000"/>
              </a:solidFill>
            </a:endParaRPr>
          </a:p>
        </p:txBody>
      </p:sp>
      <p:sp>
        <p:nvSpPr>
          <p:cNvPr id="10" name="テキスト ボックス 9">
            <a:extLst>
              <a:ext uri="{FF2B5EF4-FFF2-40B4-BE49-F238E27FC236}">
                <a16:creationId xmlns:a16="http://schemas.microsoft.com/office/drawing/2014/main" id="{71A0B315-9C6C-4483-B8C4-ED30E6441BCB}"/>
              </a:ext>
            </a:extLst>
          </p:cNvPr>
          <p:cNvSpPr txBox="1"/>
          <p:nvPr/>
        </p:nvSpPr>
        <p:spPr>
          <a:xfrm>
            <a:off x="6129988" y="3692133"/>
            <a:ext cx="2991852" cy="707886"/>
          </a:xfrm>
          <a:prstGeom prst="rect">
            <a:avLst/>
          </a:prstGeom>
          <a:noFill/>
        </p:spPr>
        <p:txBody>
          <a:bodyPr wrap="square" rtlCol="0">
            <a:spAutoFit/>
          </a:bodyPr>
          <a:lstStyle/>
          <a:p>
            <a:r>
              <a:rPr kumimoji="1" lang="ja-JP" altLang="en-US" sz="4000" b="1" dirty="0">
                <a:solidFill>
                  <a:srgbClr val="C00000"/>
                </a:solidFill>
              </a:rPr>
              <a:t>各課が仕訳</a:t>
            </a:r>
            <a:endParaRPr kumimoji="1" lang="en-US" altLang="ja-JP" sz="4000" b="1" dirty="0">
              <a:solidFill>
                <a:srgbClr val="C00000"/>
              </a:solidFill>
            </a:endParaRPr>
          </a:p>
        </p:txBody>
      </p:sp>
      <p:sp>
        <p:nvSpPr>
          <p:cNvPr id="11" name="テキスト ボックス 10">
            <a:extLst>
              <a:ext uri="{FF2B5EF4-FFF2-40B4-BE49-F238E27FC236}">
                <a16:creationId xmlns:a16="http://schemas.microsoft.com/office/drawing/2014/main" id="{A8913EBE-A229-47A5-B05C-F97FCD52D925}"/>
              </a:ext>
            </a:extLst>
          </p:cNvPr>
          <p:cNvSpPr txBox="1"/>
          <p:nvPr/>
        </p:nvSpPr>
        <p:spPr>
          <a:xfrm>
            <a:off x="5629576" y="2176139"/>
            <a:ext cx="3467400" cy="707886"/>
          </a:xfrm>
          <a:prstGeom prst="rect">
            <a:avLst/>
          </a:prstGeom>
          <a:noFill/>
        </p:spPr>
        <p:txBody>
          <a:bodyPr wrap="square" rtlCol="0">
            <a:spAutoFit/>
          </a:bodyPr>
          <a:lstStyle/>
          <a:p>
            <a:r>
              <a:rPr kumimoji="1" lang="ja-JP" altLang="en-US" sz="4000" b="1" dirty="0">
                <a:solidFill>
                  <a:srgbClr val="C00000"/>
                </a:solidFill>
              </a:rPr>
              <a:t>日々仕訳</a:t>
            </a:r>
            <a:endParaRPr kumimoji="1" lang="en-US" altLang="ja-JP" sz="4000" b="1" dirty="0">
              <a:solidFill>
                <a:srgbClr val="C00000"/>
              </a:solidFill>
            </a:endParaRPr>
          </a:p>
        </p:txBody>
      </p:sp>
      <p:sp>
        <p:nvSpPr>
          <p:cNvPr id="13" name="テキスト ボックス 12">
            <a:extLst>
              <a:ext uri="{FF2B5EF4-FFF2-40B4-BE49-F238E27FC236}">
                <a16:creationId xmlns:a16="http://schemas.microsoft.com/office/drawing/2014/main" id="{0F9D504E-DEBE-4263-98DB-12F44FA33D65}"/>
              </a:ext>
            </a:extLst>
          </p:cNvPr>
          <p:cNvSpPr txBox="1"/>
          <p:nvPr/>
        </p:nvSpPr>
        <p:spPr>
          <a:xfrm>
            <a:off x="407420" y="5438820"/>
            <a:ext cx="6955856" cy="1138773"/>
          </a:xfrm>
          <a:prstGeom prst="rect">
            <a:avLst/>
          </a:prstGeom>
          <a:noFill/>
        </p:spPr>
        <p:txBody>
          <a:bodyPr wrap="square" rtlCol="0">
            <a:spAutoFit/>
          </a:bodyPr>
          <a:lstStyle/>
          <a:p>
            <a:r>
              <a:rPr kumimoji="1" lang="ja-JP" altLang="en-US" sz="4000" dirty="0">
                <a:solidFill>
                  <a:srgbClr val="002060"/>
                </a:solidFill>
              </a:rPr>
              <a:t>財政課はバカンス。</a:t>
            </a:r>
            <a:endParaRPr kumimoji="1" lang="en-US" altLang="ja-JP" sz="4000" dirty="0">
              <a:solidFill>
                <a:srgbClr val="002060"/>
              </a:solidFill>
            </a:endParaRPr>
          </a:p>
          <a:p>
            <a:r>
              <a:rPr kumimoji="1" lang="en-US" altLang="ja-JP" sz="2800" dirty="0">
                <a:solidFill>
                  <a:srgbClr val="002060"/>
                </a:solidFill>
              </a:rPr>
              <a:t>※</a:t>
            </a:r>
            <a:r>
              <a:rPr kumimoji="1" lang="ja-JP" altLang="en-US" sz="2800" dirty="0">
                <a:solidFill>
                  <a:srgbClr val="002060"/>
                </a:solidFill>
              </a:rPr>
              <a:t>たぶん、そんなうまくはいかない。</a:t>
            </a:r>
            <a:endParaRPr kumimoji="1" lang="en-US" altLang="ja-JP" sz="2800" dirty="0">
              <a:solidFill>
                <a:srgbClr val="002060"/>
              </a:solidFill>
            </a:endParaRPr>
          </a:p>
        </p:txBody>
      </p:sp>
      <p:sp>
        <p:nvSpPr>
          <p:cNvPr id="14" name="矢印: 右 13">
            <a:extLst>
              <a:ext uri="{FF2B5EF4-FFF2-40B4-BE49-F238E27FC236}">
                <a16:creationId xmlns:a16="http://schemas.microsoft.com/office/drawing/2014/main" id="{39537CF5-68F6-4C67-919B-49BAEC3DB9E5}"/>
              </a:ext>
            </a:extLst>
          </p:cNvPr>
          <p:cNvSpPr/>
          <p:nvPr/>
        </p:nvSpPr>
        <p:spPr>
          <a:xfrm>
            <a:off x="4533927" y="3442717"/>
            <a:ext cx="927532" cy="105312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6515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C3644C22-C1AF-416D-8D1F-0842278C1326}"/>
              </a:ext>
            </a:extLst>
          </p:cNvPr>
          <p:cNvSpPr txBox="1"/>
          <p:nvPr/>
        </p:nvSpPr>
        <p:spPr>
          <a:xfrm>
            <a:off x="2338941" y="2103368"/>
            <a:ext cx="6262938" cy="3170099"/>
          </a:xfrm>
          <a:prstGeom prst="rect">
            <a:avLst/>
          </a:prstGeom>
          <a:noFill/>
        </p:spPr>
        <p:txBody>
          <a:bodyPr wrap="square" rtlCol="0">
            <a:spAutoFit/>
          </a:bodyPr>
          <a:lstStyle/>
          <a:p>
            <a:r>
              <a:rPr kumimoji="1" lang="ja-JP" altLang="en-US" sz="4000" dirty="0">
                <a:solidFill>
                  <a:srgbClr val="002060"/>
                </a:solidFill>
              </a:rPr>
              <a:t>日々仕訳は効果なし！</a:t>
            </a:r>
            <a:endParaRPr kumimoji="1" lang="en-US" altLang="ja-JP" sz="4000" dirty="0">
              <a:solidFill>
                <a:srgbClr val="002060"/>
              </a:solidFill>
            </a:endParaRPr>
          </a:p>
          <a:p>
            <a:endParaRPr kumimoji="1" lang="en-US" altLang="ja-JP" sz="4000" dirty="0">
              <a:solidFill>
                <a:srgbClr val="002060"/>
              </a:solidFill>
            </a:endParaRPr>
          </a:p>
          <a:p>
            <a:r>
              <a:rPr kumimoji="1" lang="ja-JP" altLang="en-US" sz="4000" dirty="0">
                <a:solidFill>
                  <a:srgbClr val="002060"/>
                </a:solidFill>
              </a:rPr>
              <a:t>でも、我々は組織の人間。</a:t>
            </a:r>
            <a:endParaRPr kumimoji="1" lang="en-US" altLang="ja-JP" sz="4000" dirty="0">
              <a:solidFill>
                <a:srgbClr val="002060"/>
              </a:solidFill>
            </a:endParaRPr>
          </a:p>
          <a:p>
            <a:r>
              <a:rPr kumimoji="1" lang="ja-JP" altLang="en-US" sz="4000" dirty="0">
                <a:solidFill>
                  <a:srgbClr val="002060"/>
                </a:solidFill>
              </a:rPr>
              <a:t>もし、こう言われたら</a:t>
            </a:r>
            <a:endParaRPr kumimoji="1" lang="en-US" altLang="ja-JP" sz="4000" dirty="0">
              <a:solidFill>
                <a:srgbClr val="002060"/>
              </a:solidFill>
            </a:endParaRPr>
          </a:p>
          <a:p>
            <a:r>
              <a:rPr kumimoji="1" lang="ja-JP" altLang="en-US" sz="4000" dirty="0">
                <a:solidFill>
                  <a:srgbClr val="002060"/>
                </a:solidFill>
              </a:rPr>
              <a:t>どうする？</a:t>
            </a:r>
            <a:endParaRPr kumimoji="1" lang="en-US" altLang="ja-JP" sz="4000" dirty="0">
              <a:solidFill>
                <a:srgbClr val="002060"/>
              </a:solidFill>
            </a:endParaRPr>
          </a:p>
        </p:txBody>
      </p:sp>
    </p:spTree>
    <p:extLst>
      <p:ext uri="{BB962C8B-B14F-4D97-AF65-F5344CB8AC3E}">
        <p14:creationId xmlns:p14="http://schemas.microsoft.com/office/powerpoint/2010/main" val="4106260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A50E138-493F-44CB-8D6A-8D4C5D3FD6F1}"/>
              </a:ext>
            </a:extLst>
          </p:cNvPr>
          <p:cNvPicPr>
            <a:picLocks noChangeAspect="1"/>
          </p:cNvPicPr>
          <p:nvPr/>
        </p:nvPicPr>
        <p:blipFill>
          <a:blip r:embed="rId2">
            <a:alphaModFix amt="80000"/>
          </a:blip>
          <a:stretch>
            <a:fillRect/>
          </a:stretch>
        </p:blipFill>
        <p:spPr>
          <a:xfrm>
            <a:off x="0" y="0"/>
            <a:ext cx="9906000" cy="5775837"/>
          </a:xfrm>
          <a:prstGeom prst="rect">
            <a:avLst/>
          </a:prstGeom>
        </p:spPr>
      </p:pic>
      <p:sp>
        <p:nvSpPr>
          <p:cNvPr id="16" name="テキスト ボックス 15">
            <a:extLst>
              <a:ext uri="{FF2B5EF4-FFF2-40B4-BE49-F238E27FC236}">
                <a16:creationId xmlns:a16="http://schemas.microsoft.com/office/drawing/2014/main" id="{138593E1-C226-47DD-807E-E236ACD5380B}"/>
              </a:ext>
            </a:extLst>
          </p:cNvPr>
          <p:cNvSpPr txBox="1"/>
          <p:nvPr/>
        </p:nvSpPr>
        <p:spPr>
          <a:xfrm>
            <a:off x="356135" y="4038047"/>
            <a:ext cx="7908859" cy="1323439"/>
          </a:xfrm>
          <a:prstGeom prst="rect">
            <a:avLst/>
          </a:prstGeom>
          <a:noFill/>
        </p:spPr>
        <p:txBody>
          <a:bodyPr wrap="square" rtlCol="0">
            <a:spAutoFit/>
          </a:bodyPr>
          <a:lstStyle/>
          <a:p>
            <a:r>
              <a:rPr kumimoji="1" lang="ja-JP" altLang="en-US" sz="4000" b="1" dirty="0">
                <a:solidFill>
                  <a:srgbClr val="002060"/>
                </a:solidFill>
                <a:effectLst>
                  <a:outerShdw blurRad="50800" dist="38100" dir="2700000" algn="tl" rotWithShape="0">
                    <a:schemeClr val="bg1">
                      <a:alpha val="40000"/>
                    </a:schemeClr>
                  </a:outerShdw>
                </a:effectLst>
              </a:rPr>
              <a:t>日々仕訳は、</a:t>
            </a:r>
            <a:endParaRPr kumimoji="1" lang="en-US" altLang="ja-JP" sz="4000" b="1" dirty="0">
              <a:solidFill>
                <a:srgbClr val="002060"/>
              </a:solidFill>
              <a:effectLst>
                <a:outerShdw blurRad="50800" dist="38100" dir="2700000" algn="tl" rotWithShape="0">
                  <a:schemeClr val="bg1">
                    <a:alpha val="40000"/>
                  </a:schemeClr>
                </a:outerShdw>
              </a:effectLst>
            </a:endParaRPr>
          </a:p>
          <a:p>
            <a:r>
              <a:rPr kumimoji="1" lang="ja-JP" altLang="en-US" sz="4000" b="1" dirty="0">
                <a:solidFill>
                  <a:srgbClr val="002060"/>
                </a:solidFill>
                <a:effectLst>
                  <a:outerShdw blurRad="50800" dist="38100" dir="2700000" algn="tl" rotWithShape="0">
                    <a:schemeClr val="bg1">
                      <a:alpha val="40000"/>
                    </a:schemeClr>
                  </a:outerShdw>
                </a:effectLst>
              </a:rPr>
              <a:t>必ず実施すべきだと思います。</a:t>
            </a:r>
            <a:endParaRPr kumimoji="1" lang="en-US" altLang="ja-JP" sz="4000" b="1" dirty="0">
              <a:solidFill>
                <a:srgbClr val="002060"/>
              </a:solidFill>
              <a:effectLst>
                <a:outerShdw blurRad="50800" dist="38100" dir="2700000" algn="tl" rotWithShape="0">
                  <a:schemeClr val="bg1">
                    <a:alpha val="40000"/>
                  </a:schemeClr>
                </a:outerShdw>
              </a:effectLst>
            </a:endParaRPr>
          </a:p>
        </p:txBody>
      </p:sp>
      <p:sp>
        <p:nvSpPr>
          <p:cNvPr id="17" name="テキスト ボックス 16">
            <a:extLst>
              <a:ext uri="{FF2B5EF4-FFF2-40B4-BE49-F238E27FC236}">
                <a16:creationId xmlns:a16="http://schemas.microsoft.com/office/drawing/2014/main" id="{1C78D573-3107-4F21-87BE-091C5DFAAC25}"/>
              </a:ext>
            </a:extLst>
          </p:cNvPr>
          <p:cNvSpPr txBox="1"/>
          <p:nvPr/>
        </p:nvSpPr>
        <p:spPr>
          <a:xfrm>
            <a:off x="587142" y="6229134"/>
            <a:ext cx="9066998" cy="400110"/>
          </a:xfrm>
          <a:prstGeom prst="rect">
            <a:avLst/>
          </a:prstGeom>
          <a:noFill/>
        </p:spPr>
        <p:txBody>
          <a:bodyPr wrap="square" rtlCol="0">
            <a:spAutoFit/>
          </a:bodyPr>
          <a:lstStyle/>
          <a:p>
            <a:r>
              <a:rPr kumimoji="1" lang="en-US" altLang="ja-JP" sz="2000" dirty="0">
                <a:solidFill>
                  <a:srgbClr val="002060"/>
                </a:solidFill>
              </a:rPr>
              <a:t>2013</a:t>
            </a:r>
            <a:r>
              <a:rPr kumimoji="1" lang="ja-JP" altLang="en-US" sz="2000" dirty="0">
                <a:solidFill>
                  <a:srgbClr val="002060"/>
                </a:solidFill>
              </a:rPr>
              <a:t>年</a:t>
            </a:r>
            <a:r>
              <a:rPr kumimoji="1" lang="en-US" altLang="ja-JP" sz="2000" dirty="0">
                <a:solidFill>
                  <a:srgbClr val="002060"/>
                </a:solidFill>
              </a:rPr>
              <a:t>7</a:t>
            </a:r>
            <a:r>
              <a:rPr kumimoji="1" lang="ja-JP" altLang="en-US" sz="2000" dirty="0">
                <a:solidFill>
                  <a:srgbClr val="002060"/>
                </a:solidFill>
              </a:rPr>
              <a:t>月</a:t>
            </a:r>
            <a:r>
              <a:rPr kumimoji="1" lang="en-US" altLang="ja-JP" sz="2000" dirty="0">
                <a:solidFill>
                  <a:srgbClr val="002060"/>
                </a:solidFill>
              </a:rPr>
              <a:t>5</a:t>
            </a:r>
            <a:r>
              <a:rPr kumimoji="1" lang="ja-JP" altLang="en-US" sz="2000" dirty="0">
                <a:solidFill>
                  <a:srgbClr val="002060"/>
                </a:solidFill>
              </a:rPr>
              <a:t>日「新地方公会計推進セミナー」で講演する総務省の鷲頭美央氏</a:t>
            </a:r>
            <a:endParaRPr kumimoji="1" lang="en-US" altLang="ja-JP" sz="2000" dirty="0">
              <a:solidFill>
                <a:srgbClr val="002060"/>
              </a:solidFill>
            </a:endParaRPr>
          </a:p>
        </p:txBody>
      </p:sp>
    </p:spTree>
    <p:extLst>
      <p:ext uri="{BB962C8B-B14F-4D97-AF65-F5344CB8AC3E}">
        <p14:creationId xmlns:p14="http://schemas.microsoft.com/office/powerpoint/2010/main" val="181230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C3644C22-C1AF-416D-8D1F-0842278C1326}"/>
              </a:ext>
            </a:extLst>
          </p:cNvPr>
          <p:cNvSpPr txBox="1"/>
          <p:nvPr/>
        </p:nvSpPr>
        <p:spPr>
          <a:xfrm>
            <a:off x="2789020" y="2767280"/>
            <a:ext cx="5562599" cy="1323439"/>
          </a:xfrm>
          <a:prstGeom prst="rect">
            <a:avLst/>
          </a:prstGeom>
          <a:noFill/>
        </p:spPr>
        <p:txBody>
          <a:bodyPr wrap="square" rtlCol="0">
            <a:spAutoFit/>
          </a:bodyPr>
          <a:lstStyle/>
          <a:p>
            <a:r>
              <a:rPr kumimoji="1" lang="ja-JP" altLang="en-US" sz="4000" dirty="0">
                <a:solidFill>
                  <a:srgbClr val="002060"/>
                </a:solidFill>
              </a:rPr>
              <a:t>日々仕訳を実現する</a:t>
            </a:r>
            <a:endParaRPr kumimoji="1" lang="en-US" altLang="ja-JP" sz="4000" dirty="0">
              <a:solidFill>
                <a:srgbClr val="002060"/>
              </a:solidFill>
            </a:endParaRPr>
          </a:p>
          <a:p>
            <a:r>
              <a:rPr kumimoji="1" lang="ja-JP" altLang="en-US" sz="4000" dirty="0">
                <a:solidFill>
                  <a:srgbClr val="002060"/>
                </a:solidFill>
              </a:rPr>
              <a:t>道筋は、これだ！</a:t>
            </a:r>
            <a:endParaRPr kumimoji="1" lang="en-US" altLang="ja-JP" sz="4000" dirty="0">
              <a:solidFill>
                <a:srgbClr val="002060"/>
              </a:solidFill>
            </a:endParaRPr>
          </a:p>
        </p:txBody>
      </p:sp>
    </p:spTree>
    <p:extLst>
      <p:ext uri="{BB962C8B-B14F-4D97-AF65-F5344CB8AC3E}">
        <p14:creationId xmlns:p14="http://schemas.microsoft.com/office/powerpoint/2010/main" val="3074410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87B809E-EDDB-4E6A-B281-D5E1297FAA5F}"/>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日々仕訳までの険しい道のり</a:t>
            </a:r>
            <a:endParaRPr kumimoji="1" lang="ja-JP" altLang="en-US" sz="3600" dirty="0"/>
          </a:p>
        </p:txBody>
      </p:sp>
      <p:sp>
        <p:nvSpPr>
          <p:cNvPr id="6" name="テキスト ボックス 5">
            <a:extLst>
              <a:ext uri="{FF2B5EF4-FFF2-40B4-BE49-F238E27FC236}">
                <a16:creationId xmlns:a16="http://schemas.microsoft.com/office/drawing/2014/main" id="{7CA956D9-0D7D-4C30-A0A8-C0F4AE009E77}"/>
              </a:ext>
            </a:extLst>
          </p:cNvPr>
          <p:cNvSpPr txBox="1"/>
          <p:nvPr/>
        </p:nvSpPr>
        <p:spPr>
          <a:xfrm>
            <a:off x="1138238" y="1750093"/>
            <a:ext cx="7629524" cy="3433761"/>
          </a:xfrm>
          <a:prstGeom prst="rect">
            <a:avLst/>
          </a:prstGeom>
          <a:noFill/>
        </p:spPr>
        <p:txBody>
          <a:bodyPr wrap="square" rtlCol="0">
            <a:spAutoFit/>
          </a:bodyPr>
          <a:lstStyle/>
          <a:p>
            <a:pPr marL="285750" indent="-285750">
              <a:lnSpc>
                <a:spcPts val="5300"/>
              </a:lnSpc>
              <a:buFont typeface="Wingdings" panose="05000000000000000000" pitchFamily="2" charset="2"/>
              <a:buChar char="ü"/>
            </a:pPr>
            <a:r>
              <a:rPr kumimoji="1" lang="ja-JP" altLang="en-US" sz="3200" b="1" dirty="0">
                <a:solidFill>
                  <a:srgbClr val="002060"/>
                </a:solidFill>
              </a:rPr>
              <a:t>財源不足を理由に事業評価を実施</a:t>
            </a:r>
            <a:endParaRPr kumimoji="1" lang="en-US" altLang="ja-JP" sz="3200" b="1" dirty="0">
              <a:solidFill>
                <a:srgbClr val="002060"/>
              </a:solidFill>
            </a:endParaRPr>
          </a:p>
          <a:p>
            <a:pPr marL="285750" indent="-285750">
              <a:lnSpc>
                <a:spcPts val="5300"/>
              </a:lnSpc>
              <a:buFont typeface="Wingdings" panose="05000000000000000000" pitchFamily="2" charset="2"/>
              <a:buChar char="ü"/>
            </a:pPr>
            <a:r>
              <a:rPr kumimoji="1" lang="ja-JP" altLang="en-US" sz="3200" b="1" dirty="0">
                <a:solidFill>
                  <a:srgbClr val="002060"/>
                </a:solidFill>
              </a:rPr>
              <a:t>各所管が財務書類を作成し、事業評価につなげる</a:t>
            </a:r>
            <a:endParaRPr kumimoji="1" lang="en-US" altLang="ja-JP" sz="3200" b="1" dirty="0">
              <a:solidFill>
                <a:srgbClr val="002060"/>
              </a:solidFill>
            </a:endParaRPr>
          </a:p>
          <a:p>
            <a:pPr marL="285750" indent="-285750">
              <a:lnSpc>
                <a:spcPts val="5300"/>
              </a:lnSpc>
              <a:buFont typeface="Wingdings" panose="05000000000000000000" pitchFamily="2" charset="2"/>
              <a:buChar char="ü"/>
            </a:pPr>
            <a:r>
              <a:rPr kumimoji="1" lang="ja-JP" altLang="en-US" sz="3200" b="1" dirty="0">
                <a:solidFill>
                  <a:srgbClr val="002060"/>
                </a:solidFill>
              </a:rPr>
              <a:t>各所管が財務書類を作成するには日々仕訳が必要</a:t>
            </a:r>
          </a:p>
        </p:txBody>
      </p:sp>
      <p:sp>
        <p:nvSpPr>
          <p:cNvPr id="9" name="正方形/長方形 8">
            <a:extLst>
              <a:ext uri="{FF2B5EF4-FFF2-40B4-BE49-F238E27FC236}">
                <a16:creationId xmlns:a16="http://schemas.microsoft.com/office/drawing/2014/main" id="{23A9E934-8493-4AF3-8FA4-67335C2FFB9D}"/>
              </a:ext>
            </a:extLst>
          </p:cNvPr>
          <p:cNvSpPr/>
          <p:nvPr/>
        </p:nvSpPr>
        <p:spPr>
          <a:xfrm>
            <a:off x="597970" y="5534658"/>
            <a:ext cx="8238022" cy="8047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b="1" dirty="0">
              <a:solidFill>
                <a:srgbClr val="002060"/>
              </a:solidFill>
            </a:endParaRPr>
          </a:p>
        </p:txBody>
      </p:sp>
      <p:sp>
        <p:nvSpPr>
          <p:cNvPr id="8" name="テキスト ボックス 7">
            <a:extLst>
              <a:ext uri="{FF2B5EF4-FFF2-40B4-BE49-F238E27FC236}">
                <a16:creationId xmlns:a16="http://schemas.microsoft.com/office/drawing/2014/main" id="{ADAD8F04-3032-4230-BD0D-E37B255042DB}"/>
              </a:ext>
            </a:extLst>
          </p:cNvPr>
          <p:cNvSpPr txBox="1"/>
          <p:nvPr/>
        </p:nvSpPr>
        <p:spPr>
          <a:xfrm>
            <a:off x="1138238" y="5706207"/>
            <a:ext cx="7428297" cy="461665"/>
          </a:xfrm>
          <a:prstGeom prst="rect">
            <a:avLst/>
          </a:prstGeom>
          <a:noFill/>
        </p:spPr>
        <p:txBody>
          <a:bodyPr wrap="square">
            <a:spAutoFit/>
          </a:bodyPr>
          <a:lstStyle/>
          <a:p>
            <a:r>
              <a:rPr lang="ja-JP" altLang="en-US" sz="2400" dirty="0">
                <a:solidFill>
                  <a:srgbClr val="002060"/>
                </a:solidFill>
              </a:rPr>
              <a:t>（参考）課別・事業別行政評価シート（町田市）</a:t>
            </a:r>
          </a:p>
        </p:txBody>
      </p:sp>
    </p:spTree>
    <p:extLst>
      <p:ext uri="{BB962C8B-B14F-4D97-AF65-F5344CB8AC3E}">
        <p14:creationId xmlns:p14="http://schemas.microsoft.com/office/powerpoint/2010/main" val="299278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0751582-36C3-4AD0-9069-8F1696B60072}"/>
              </a:ext>
            </a:extLst>
          </p:cNvPr>
          <p:cNvSpPr txBox="1"/>
          <p:nvPr/>
        </p:nvSpPr>
        <p:spPr>
          <a:xfrm>
            <a:off x="228601" y="5747683"/>
            <a:ext cx="5562599" cy="707886"/>
          </a:xfrm>
          <a:prstGeom prst="rect">
            <a:avLst/>
          </a:prstGeom>
          <a:noFill/>
        </p:spPr>
        <p:txBody>
          <a:bodyPr wrap="square" rtlCol="0">
            <a:spAutoFit/>
          </a:bodyPr>
          <a:lstStyle/>
          <a:p>
            <a:r>
              <a:rPr kumimoji="1" lang="ja-JP" altLang="en-US" sz="4000" dirty="0">
                <a:solidFill>
                  <a:srgbClr val="002060"/>
                </a:solidFill>
              </a:rPr>
              <a:t>詳細はこんな感じ。</a:t>
            </a:r>
            <a:endParaRPr kumimoji="1" lang="en-US" altLang="ja-JP" sz="4000" dirty="0">
              <a:solidFill>
                <a:srgbClr val="002060"/>
              </a:solidFill>
            </a:endParaRPr>
          </a:p>
        </p:txBody>
      </p:sp>
      <p:pic>
        <p:nvPicPr>
          <p:cNvPr id="9" name="図 8">
            <a:extLst>
              <a:ext uri="{FF2B5EF4-FFF2-40B4-BE49-F238E27FC236}">
                <a16:creationId xmlns:a16="http://schemas.microsoft.com/office/drawing/2014/main" id="{2C77F7C1-EF61-4C18-819C-D7A7D805D7F5}"/>
              </a:ext>
            </a:extLst>
          </p:cNvPr>
          <p:cNvPicPr>
            <a:picLocks noChangeAspect="1"/>
          </p:cNvPicPr>
          <p:nvPr/>
        </p:nvPicPr>
        <p:blipFill>
          <a:blip r:embed="rId2"/>
          <a:stretch>
            <a:fillRect/>
          </a:stretch>
        </p:blipFill>
        <p:spPr>
          <a:xfrm>
            <a:off x="412718" y="402431"/>
            <a:ext cx="8826532" cy="5062424"/>
          </a:xfrm>
          <a:prstGeom prst="rect">
            <a:avLst/>
          </a:prstGeom>
        </p:spPr>
      </p:pic>
      <p:sp>
        <p:nvSpPr>
          <p:cNvPr id="10" name="テキスト ボックス 9">
            <a:extLst>
              <a:ext uri="{FF2B5EF4-FFF2-40B4-BE49-F238E27FC236}">
                <a16:creationId xmlns:a16="http://schemas.microsoft.com/office/drawing/2014/main" id="{716D7C69-AFD6-4996-B73F-DDC4525979B6}"/>
              </a:ext>
            </a:extLst>
          </p:cNvPr>
          <p:cNvSpPr txBox="1"/>
          <p:nvPr/>
        </p:nvSpPr>
        <p:spPr>
          <a:xfrm>
            <a:off x="6064234" y="5455295"/>
            <a:ext cx="3336941" cy="584775"/>
          </a:xfrm>
          <a:prstGeom prst="rect">
            <a:avLst/>
          </a:prstGeom>
          <a:noFill/>
        </p:spPr>
        <p:txBody>
          <a:bodyPr wrap="square" rtlCol="0">
            <a:spAutoFit/>
          </a:bodyPr>
          <a:lstStyle/>
          <a:p>
            <a:r>
              <a:rPr kumimoji="1" lang="ja-JP" altLang="en-US" sz="1600" dirty="0">
                <a:solidFill>
                  <a:srgbClr val="002060"/>
                </a:solidFill>
              </a:rPr>
              <a:t>地方公共団体システム機構</a:t>
            </a:r>
            <a:endParaRPr kumimoji="1" lang="en-US" altLang="ja-JP" sz="1600" dirty="0">
              <a:solidFill>
                <a:srgbClr val="002060"/>
              </a:solidFill>
            </a:endParaRPr>
          </a:p>
          <a:p>
            <a:r>
              <a:rPr kumimoji="1" lang="ja-JP" altLang="en-US" sz="1600" dirty="0">
                <a:solidFill>
                  <a:srgbClr val="002060"/>
                </a:solidFill>
              </a:rPr>
              <a:t>「日々仕訳方式の効果検証」より</a:t>
            </a:r>
            <a:endParaRPr kumimoji="1" lang="en-US" altLang="ja-JP" sz="1600" dirty="0">
              <a:solidFill>
                <a:srgbClr val="002060"/>
              </a:solidFill>
            </a:endParaRPr>
          </a:p>
        </p:txBody>
      </p:sp>
    </p:spTree>
    <p:extLst>
      <p:ext uri="{BB962C8B-B14F-4D97-AF65-F5344CB8AC3E}">
        <p14:creationId xmlns:p14="http://schemas.microsoft.com/office/powerpoint/2010/main" val="1484515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87B809E-EDDB-4E6A-B281-D5E1297FAA5F}"/>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日々仕訳までの険しい道のり</a:t>
            </a:r>
            <a:endParaRPr kumimoji="1" lang="ja-JP" altLang="en-US" sz="3600" dirty="0"/>
          </a:p>
        </p:txBody>
      </p:sp>
      <p:sp>
        <p:nvSpPr>
          <p:cNvPr id="5" name="テキスト ボックス 4">
            <a:extLst>
              <a:ext uri="{FF2B5EF4-FFF2-40B4-BE49-F238E27FC236}">
                <a16:creationId xmlns:a16="http://schemas.microsoft.com/office/drawing/2014/main" id="{0AB894E1-0908-4D55-9FC2-D46720CEA60B}"/>
              </a:ext>
            </a:extLst>
          </p:cNvPr>
          <p:cNvSpPr txBox="1"/>
          <p:nvPr/>
        </p:nvSpPr>
        <p:spPr>
          <a:xfrm>
            <a:off x="652213" y="1317612"/>
            <a:ext cx="8780545" cy="5082995"/>
          </a:xfrm>
          <a:prstGeom prst="rect">
            <a:avLst/>
          </a:prstGeom>
          <a:noFill/>
        </p:spPr>
        <p:txBody>
          <a:bodyPr wrap="square" rtlCol="0">
            <a:spAutoFit/>
          </a:bodyPr>
          <a:lstStyle/>
          <a:p>
            <a:pPr marL="457200" indent="-457200">
              <a:lnSpc>
                <a:spcPts val="3000"/>
              </a:lnSpc>
              <a:buFont typeface="+mj-lt"/>
              <a:buAutoNum type="arabicPeriod"/>
            </a:pPr>
            <a:r>
              <a:rPr kumimoji="1" lang="ja-JP" altLang="en-US" sz="2400" dirty="0">
                <a:solidFill>
                  <a:srgbClr val="002060"/>
                </a:solidFill>
              </a:rPr>
              <a:t>トップダウンで「事業の見直し」を議論</a:t>
            </a:r>
            <a:endParaRPr kumimoji="1" lang="en-US" altLang="ja-JP" sz="2400" dirty="0">
              <a:solidFill>
                <a:srgbClr val="002060"/>
              </a:solidFill>
            </a:endParaRPr>
          </a:p>
          <a:p>
            <a:pPr marL="457200" indent="-457200">
              <a:lnSpc>
                <a:spcPts val="3000"/>
              </a:lnSpc>
              <a:buFont typeface="+mj-lt"/>
              <a:buAutoNum type="arabicPeriod"/>
            </a:pPr>
            <a:r>
              <a:rPr kumimoji="1" lang="ja-JP" altLang="en-US" sz="2400" dirty="0">
                <a:solidFill>
                  <a:srgbClr val="002060"/>
                </a:solidFill>
              </a:rPr>
              <a:t>行財政改革推進部による事業評価又は夏の集中審議を活用する旨を決定</a:t>
            </a:r>
            <a:endParaRPr kumimoji="1" lang="en-US" altLang="ja-JP" sz="2400" dirty="0">
              <a:solidFill>
                <a:srgbClr val="002060"/>
              </a:solidFill>
            </a:endParaRPr>
          </a:p>
          <a:p>
            <a:pPr marL="457200" indent="-457200">
              <a:lnSpc>
                <a:spcPts val="3000"/>
              </a:lnSpc>
              <a:buFont typeface="+mj-lt"/>
              <a:buAutoNum type="arabicPeriod"/>
            </a:pPr>
            <a:r>
              <a:rPr kumimoji="1" lang="ja-JP" altLang="en-US" sz="2400" dirty="0">
                <a:solidFill>
                  <a:srgbClr val="002060"/>
                </a:solidFill>
              </a:rPr>
              <a:t>各所管課で作成した財務書類をもとに事業評価を行う旨を決定</a:t>
            </a:r>
            <a:endParaRPr kumimoji="1" lang="en-US" altLang="ja-JP" sz="2400" dirty="0">
              <a:solidFill>
                <a:srgbClr val="002060"/>
              </a:solidFill>
            </a:endParaRPr>
          </a:p>
          <a:p>
            <a:pPr marL="457200" indent="-457200">
              <a:lnSpc>
                <a:spcPts val="3000"/>
              </a:lnSpc>
              <a:buFont typeface="+mj-lt"/>
              <a:buAutoNum type="arabicPeriod"/>
            </a:pPr>
            <a:r>
              <a:rPr kumimoji="1" lang="ja-JP" altLang="en-US" sz="2400" dirty="0">
                <a:solidFill>
                  <a:srgbClr val="002060"/>
                </a:solidFill>
              </a:rPr>
              <a:t>各所管が財務書類を作成するため、日々仕訳を導入する旨を決定</a:t>
            </a:r>
            <a:endParaRPr kumimoji="1" lang="en-US" altLang="ja-JP" sz="2400" dirty="0">
              <a:solidFill>
                <a:srgbClr val="002060"/>
              </a:solidFill>
            </a:endParaRPr>
          </a:p>
          <a:p>
            <a:pPr marL="457200" indent="-457200">
              <a:lnSpc>
                <a:spcPts val="3000"/>
              </a:lnSpc>
              <a:buFont typeface="+mj-lt"/>
              <a:buAutoNum type="arabicPeriod"/>
            </a:pPr>
            <a:r>
              <a:rPr kumimoji="1" lang="ja-JP" altLang="en-US" sz="2400" dirty="0">
                <a:solidFill>
                  <a:srgbClr val="002060"/>
                </a:solidFill>
              </a:rPr>
              <a:t>調定・支出命令伝票に自動仕訳機能を搭載するため、財務会計システムを改修又は再構築</a:t>
            </a:r>
            <a:endParaRPr kumimoji="1" lang="en-US" altLang="ja-JP" sz="2400" dirty="0">
              <a:solidFill>
                <a:srgbClr val="002060"/>
              </a:solidFill>
            </a:endParaRPr>
          </a:p>
          <a:p>
            <a:pPr marL="457200" indent="-457200">
              <a:lnSpc>
                <a:spcPts val="3000"/>
              </a:lnSpc>
              <a:buFont typeface="+mj-lt"/>
              <a:buAutoNum type="arabicPeriod"/>
            </a:pPr>
            <a:r>
              <a:rPr kumimoji="1" lang="ja-JP" altLang="en-US" sz="2400" dirty="0">
                <a:solidFill>
                  <a:srgbClr val="002060"/>
                </a:solidFill>
              </a:rPr>
              <a:t>トリプルピーと財務会計システムを連携</a:t>
            </a:r>
            <a:endParaRPr kumimoji="1" lang="en-US" altLang="ja-JP" sz="2400" dirty="0">
              <a:solidFill>
                <a:srgbClr val="002060"/>
              </a:solidFill>
            </a:endParaRPr>
          </a:p>
          <a:p>
            <a:pPr marL="457200" indent="-457200">
              <a:lnSpc>
                <a:spcPts val="3000"/>
              </a:lnSpc>
              <a:buFont typeface="+mj-lt"/>
              <a:buAutoNum type="arabicPeriod"/>
            </a:pPr>
            <a:r>
              <a:rPr kumimoji="1" lang="ja-JP" altLang="en-US" sz="2400" dirty="0">
                <a:solidFill>
                  <a:srgbClr val="002060"/>
                </a:solidFill>
              </a:rPr>
              <a:t>財政課・資産経営課が全庁に研修を実施</a:t>
            </a:r>
            <a:endParaRPr kumimoji="1" lang="en-US" altLang="ja-JP" sz="2400" dirty="0">
              <a:solidFill>
                <a:srgbClr val="002060"/>
              </a:solidFill>
            </a:endParaRPr>
          </a:p>
          <a:p>
            <a:pPr marL="457200" indent="-457200">
              <a:lnSpc>
                <a:spcPts val="3000"/>
              </a:lnSpc>
              <a:buFont typeface="+mj-lt"/>
              <a:buAutoNum type="arabicPeriod"/>
            </a:pPr>
            <a:r>
              <a:rPr kumimoji="1" lang="ja-JP" altLang="en-US" sz="2400" dirty="0">
                <a:solidFill>
                  <a:srgbClr val="002060"/>
                </a:solidFill>
              </a:rPr>
              <a:t>各所管が財務書類を作成し、自己評価</a:t>
            </a:r>
            <a:endParaRPr kumimoji="1" lang="en-US" altLang="ja-JP" sz="2400" dirty="0">
              <a:solidFill>
                <a:srgbClr val="002060"/>
              </a:solidFill>
            </a:endParaRPr>
          </a:p>
          <a:p>
            <a:pPr marL="457200" indent="-457200">
              <a:lnSpc>
                <a:spcPts val="3000"/>
              </a:lnSpc>
              <a:buFont typeface="+mj-lt"/>
              <a:buAutoNum type="arabicPeriod"/>
            </a:pPr>
            <a:r>
              <a:rPr kumimoji="1" lang="ja-JP" altLang="en-US" sz="2400" dirty="0">
                <a:solidFill>
                  <a:srgbClr val="002060"/>
                </a:solidFill>
              </a:rPr>
              <a:t>事業評価にて自己評価を検証し、次の予算要求へつなげる</a:t>
            </a:r>
            <a:endParaRPr kumimoji="1" lang="en-US" altLang="ja-JP" sz="2400" dirty="0">
              <a:solidFill>
                <a:srgbClr val="002060"/>
              </a:solidFill>
            </a:endParaRPr>
          </a:p>
        </p:txBody>
      </p:sp>
    </p:spTree>
    <p:extLst>
      <p:ext uri="{BB962C8B-B14F-4D97-AF65-F5344CB8AC3E}">
        <p14:creationId xmlns:p14="http://schemas.microsoft.com/office/powerpoint/2010/main" val="1477215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87B809E-EDDB-4E6A-B281-D5E1297FAA5F}"/>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日々仕訳の導入は、いつもトップダウン</a:t>
            </a:r>
            <a:endParaRPr kumimoji="1" lang="ja-JP" altLang="en-US" sz="3600" dirty="0"/>
          </a:p>
        </p:txBody>
      </p:sp>
      <p:sp>
        <p:nvSpPr>
          <p:cNvPr id="6" name="テキスト ボックス 5">
            <a:extLst>
              <a:ext uri="{FF2B5EF4-FFF2-40B4-BE49-F238E27FC236}">
                <a16:creationId xmlns:a16="http://schemas.microsoft.com/office/drawing/2014/main" id="{F11B748B-7DB4-4A03-906C-77A6AACC18F7}"/>
              </a:ext>
            </a:extLst>
          </p:cNvPr>
          <p:cNvSpPr txBox="1"/>
          <p:nvPr/>
        </p:nvSpPr>
        <p:spPr>
          <a:xfrm>
            <a:off x="276825" y="5366507"/>
            <a:ext cx="6316479" cy="1323439"/>
          </a:xfrm>
          <a:prstGeom prst="rect">
            <a:avLst/>
          </a:prstGeom>
          <a:noFill/>
        </p:spPr>
        <p:txBody>
          <a:bodyPr wrap="square" rtlCol="0">
            <a:spAutoFit/>
          </a:bodyPr>
          <a:lstStyle/>
          <a:p>
            <a:r>
              <a:rPr kumimoji="1" lang="ja-JP" altLang="en-US" sz="4000" dirty="0">
                <a:solidFill>
                  <a:srgbClr val="002060"/>
                </a:solidFill>
              </a:rPr>
              <a:t>会計マニアの課長か。</a:t>
            </a:r>
            <a:endParaRPr kumimoji="1" lang="en-US" altLang="ja-JP" sz="4000" dirty="0">
              <a:solidFill>
                <a:srgbClr val="002060"/>
              </a:solidFill>
            </a:endParaRPr>
          </a:p>
          <a:p>
            <a:r>
              <a:rPr kumimoji="1" lang="ja-JP" altLang="en-US" sz="4000" dirty="0">
                <a:solidFill>
                  <a:srgbClr val="002060"/>
                </a:solidFill>
              </a:rPr>
              <a:t>民間経営者出身の市長か。</a:t>
            </a:r>
            <a:endParaRPr kumimoji="1" lang="en-US" altLang="ja-JP" sz="4000" dirty="0">
              <a:solidFill>
                <a:srgbClr val="002060"/>
              </a:solidFill>
            </a:endParaRPr>
          </a:p>
        </p:txBody>
      </p:sp>
      <p:pic>
        <p:nvPicPr>
          <p:cNvPr id="7" name="図 6">
            <a:extLst>
              <a:ext uri="{FF2B5EF4-FFF2-40B4-BE49-F238E27FC236}">
                <a16:creationId xmlns:a16="http://schemas.microsoft.com/office/drawing/2014/main" id="{BE5BF647-405C-4CA8-AB67-5DF998D9406C}"/>
              </a:ext>
            </a:extLst>
          </p:cNvPr>
          <p:cNvPicPr>
            <a:picLocks noChangeAspect="1"/>
          </p:cNvPicPr>
          <p:nvPr/>
        </p:nvPicPr>
        <p:blipFill>
          <a:blip r:embed="rId2"/>
          <a:stretch>
            <a:fillRect/>
          </a:stretch>
        </p:blipFill>
        <p:spPr>
          <a:xfrm>
            <a:off x="555960" y="1308790"/>
            <a:ext cx="1646126" cy="2120210"/>
          </a:xfrm>
          <a:prstGeom prst="rect">
            <a:avLst/>
          </a:prstGeom>
        </p:spPr>
      </p:pic>
      <p:sp>
        <p:nvSpPr>
          <p:cNvPr id="8" name="テキスト ボックス 7">
            <a:extLst>
              <a:ext uri="{FF2B5EF4-FFF2-40B4-BE49-F238E27FC236}">
                <a16:creationId xmlns:a16="http://schemas.microsoft.com/office/drawing/2014/main" id="{B57849ED-EAEB-4CE2-B99A-C202D1C4EE29}"/>
              </a:ext>
            </a:extLst>
          </p:cNvPr>
          <p:cNvSpPr txBox="1"/>
          <p:nvPr/>
        </p:nvSpPr>
        <p:spPr>
          <a:xfrm>
            <a:off x="2431280" y="1308790"/>
            <a:ext cx="6735900" cy="1631216"/>
          </a:xfrm>
          <a:prstGeom prst="rect">
            <a:avLst/>
          </a:prstGeom>
          <a:noFill/>
        </p:spPr>
        <p:txBody>
          <a:bodyPr wrap="square" rtlCol="0">
            <a:spAutoFit/>
          </a:bodyPr>
          <a:lstStyle/>
          <a:p>
            <a:r>
              <a:rPr kumimoji="1" lang="ja-JP" altLang="en-US" sz="2000" dirty="0">
                <a:solidFill>
                  <a:srgbClr val="002060"/>
                </a:solidFill>
              </a:rPr>
              <a:t>宇城市総務部次長（元財政課長）</a:t>
            </a:r>
            <a:endParaRPr kumimoji="1" lang="en-US" altLang="ja-JP" sz="2000" dirty="0">
              <a:solidFill>
                <a:srgbClr val="002060"/>
              </a:solidFill>
            </a:endParaRPr>
          </a:p>
          <a:p>
            <a:r>
              <a:rPr kumimoji="1" lang="ja-JP" altLang="en-US" sz="2000" dirty="0">
                <a:solidFill>
                  <a:srgbClr val="002060"/>
                </a:solidFill>
              </a:rPr>
              <a:t>天川竜二氏</a:t>
            </a:r>
            <a:endParaRPr kumimoji="1" lang="en-US" altLang="ja-JP" sz="2000" dirty="0">
              <a:solidFill>
                <a:srgbClr val="002060"/>
              </a:solidFill>
            </a:endParaRPr>
          </a:p>
          <a:p>
            <a:r>
              <a:rPr kumimoji="1" lang="ja-JP" altLang="en-US" sz="2000" dirty="0">
                <a:solidFill>
                  <a:srgbClr val="002060"/>
                </a:solidFill>
              </a:rPr>
              <a:t>トーマツに出向。総務省研究会の構成員に毎回選出。</a:t>
            </a:r>
            <a:endParaRPr kumimoji="1" lang="en-US" altLang="ja-JP" sz="2000" dirty="0">
              <a:solidFill>
                <a:srgbClr val="002060"/>
              </a:solidFill>
            </a:endParaRPr>
          </a:p>
          <a:p>
            <a:r>
              <a:rPr kumimoji="1" lang="ja-JP" altLang="en-US" sz="2000" dirty="0">
                <a:solidFill>
                  <a:srgbClr val="002060"/>
                </a:solidFill>
              </a:rPr>
              <a:t>当時財政課長でありながら、財務調査課公会計係の研修生を志願するも断られる。</a:t>
            </a:r>
            <a:endParaRPr kumimoji="1" lang="en-US" altLang="ja-JP" sz="2000" dirty="0">
              <a:solidFill>
                <a:srgbClr val="002060"/>
              </a:solidFill>
            </a:endParaRPr>
          </a:p>
        </p:txBody>
      </p:sp>
      <p:pic>
        <p:nvPicPr>
          <p:cNvPr id="10" name="図 9">
            <a:extLst>
              <a:ext uri="{FF2B5EF4-FFF2-40B4-BE49-F238E27FC236}">
                <a16:creationId xmlns:a16="http://schemas.microsoft.com/office/drawing/2014/main" id="{962DD2CF-F70E-485E-BE30-D2E6B85D4720}"/>
              </a:ext>
            </a:extLst>
          </p:cNvPr>
          <p:cNvPicPr>
            <a:picLocks noChangeAspect="1"/>
          </p:cNvPicPr>
          <p:nvPr/>
        </p:nvPicPr>
        <p:blipFill>
          <a:blip r:embed="rId3"/>
          <a:stretch>
            <a:fillRect/>
          </a:stretch>
        </p:blipFill>
        <p:spPr>
          <a:xfrm>
            <a:off x="7481420" y="3736034"/>
            <a:ext cx="1685760" cy="1983247"/>
          </a:xfrm>
          <a:prstGeom prst="rect">
            <a:avLst/>
          </a:prstGeom>
        </p:spPr>
      </p:pic>
      <p:sp>
        <p:nvSpPr>
          <p:cNvPr id="11" name="テキスト ボックス 10">
            <a:extLst>
              <a:ext uri="{FF2B5EF4-FFF2-40B4-BE49-F238E27FC236}">
                <a16:creationId xmlns:a16="http://schemas.microsoft.com/office/drawing/2014/main" id="{DBED7C11-37CA-4732-B8D7-CB001A9345B6}"/>
              </a:ext>
            </a:extLst>
          </p:cNvPr>
          <p:cNvSpPr txBox="1"/>
          <p:nvPr/>
        </p:nvSpPr>
        <p:spPr>
          <a:xfrm>
            <a:off x="1114224" y="3736034"/>
            <a:ext cx="6018095" cy="1323439"/>
          </a:xfrm>
          <a:prstGeom prst="rect">
            <a:avLst/>
          </a:prstGeom>
          <a:noFill/>
        </p:spPr>
        <p:txBody>
          <a:bodyPr wrap="square" rtlCol="0">
            <a:spAutoFit/>
          </a:bodyPr>
          <a:lstStyle/>
          <a:p>
            <a:r>
              <a:rPr kumimoji="1" lang="ja-JP" altLang="en-US" sz="2000" dirty="0">
                <a:solidFill>
                  <a:srgbClr val="002060"/>
                </a:solidFill>
              </a:rPr>
              <a:t>宮澤公会計研究所代表（元習志野市会計管理者）</a:t>
            </a:r>
            <a:endParaRPr kumimoji="1" lang="en-US" altLang="ja-JP" sz="2000" dirty="0">
              <a:solidFill>
                <a:srgbClr val="002060"/>
              </a:solidFill>
            </a:endParaRPr>
          </a:p>
          <a:p>
            <a:r>
              <a:rPr kumimoji="1" lang="ja-JP" altLang="en-US" sz="2000" dirty="0">
                <a:solidFill>
                  <a:srgbClr val="002060"/>
                </a:solidFill>
              </a:rPr>
              <a:t>宮澤正泰氏</a:t>
            </a:r>
            <a:endParaRPr kumimoji="1" lang="en-US" altLang="ja-JP" sz="2000" dirty="0">
              <a:solidFill>
                <a:srgbClr val="002060"/>
              </a:solidFill>
            </a:endParaRPr>
          </a:p>
          <a:p>
            <a:r>
              <a:rPr kumimoji="1" lang="ja-JP" altLang="en-US" sz="2000" dirty="0">
                <a:solidFill>
                  <a:srgbClr val="002060"/>
                </a:solidFill>
              </a:rPr>
              <a:t>多数の書籍を出版。</a:t>
            </a:r>
            <a:r>
              <a:rPr kumimoji="1" lang="en-US" altLang="ja-JP" sz="2000" dirty="0">
                <a:solidFill>
                  <a:srgbClr val="002060"/>
                </a:solidFill>
              </a:rPr>
              <a:t>『</a:t>
            </a:r>
            <a:r>
              <a:rPr kumimoji="1" lang="ja-JP" altLang="en-US" sz="2000" dirty="0">
                <a:solidFill>
                  <a:srgbClr val="002060"/>
                </a:solidFill>
              </a:rPr>
              <a:t>新地方公会計の基礎知識</a:t>
            </a:r>
            <a:r>
              <a:rPr kumimoji="1" lang="en-US" altLang="ja-JP" sz="2000" dirty="0">
                <a:solidFill>
                  <a:srgbClr val="002060"/>
                </a:solidFill>
              </a:rPr>
              <a:t>』</a:t>
            </a:r>
          </a:p>
          <a:p>
            <a:r>
              <a:rPr kumimoji="1" lang="en-US" altLang="ja-JP" sz="2000" dirty="0">
                <a:solidFill>
                  <a:srgbClr val="002060"/>
                </a:solidFill>
              </a:rPr>
              <a:t>『</a:t>
            </a:r>
            <a:r>
              <a:rPr kumimoji="1" lang="ja-JP" altLang="en-US" sz="2000" dirty="0">
                <a:solidFill>
                  <a:srgbClr val="002060"/>
                </a:solidFill>
              </a:rPr>
              <a:t>自治体の会計担当になったら読む本</a:t>
            </a:r>
            <a:r>
              <a:rPr kumimoji="1" lang="en-US" altLang="ja-JP" sz="2000" dirty="0">
                <a:solidFill>
                  <a:srgbClr val="002060"/>
                </a:solidFill>
              </a:rPr>
              <a:t>』</a:t>
            </a:r>
          </a:p>
        </p:txBody>
      </p:sp>
    </p:spTree>
    <p:extLst>
      <p:ext uri="{BB962C8B-B14F-4D97-AF65-F5344CB8AC3E}">
        <p14:creationId xmlns:p14="http://schemas.microsoft.com/office/powerpoint/2010/main" val="4022132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C3644C22-C1AF-416D-8D1F-0842278C1326}"/>
              </a:ext>
            </a:extLst>
          </p:cNvPr>
          <p:cNvSpPr txBox="1"/>
          <p:nvPr/>
        </p:nvSpPr>
        <p:spPr>
          <a:xfrm>
            <a:off x="1864994" y="1555655"/>
            <a:ext cx="6547486" cy="4401205"/>
          </a:xfrm>
          <a:prstGeom prst="rect">
            <a:avLst/>
          </a:prstGeom>
          <a:noFill/>
        </p:spPr>
        <p:txBody>
          <a:bodyPr wrap="square" rtlCol="0">
            <a:spAutoFit/>
          </a:bodyPr>
          <a:lstStyle/>
          <a:p>
            <a:r>
              <a:rPr kumimoji="1" lang="ja-JP" altLang="en-US" sz="4000" dirty="0">
                <a:solidFill>
                  <a:srgbClr val="002060"/>
                </a:solidFill>
              </a:rPr>
              <a:t>日々仕訳は全庁的な処理やシステムの改修が必要。</a:t>
            </a:r>
            <a:endParaRPr kumimoji="1" lang="en-US" altLang="ja-JP" sz="4000" dirty="0">
              <a:solidFill>
                <a:srgbClr val="002060"/>
              </a:solidFill>
            </a:endParaRPr>
          </a:p>
          <a:p>
            <a:endParaRPr kumimoji="1" lang="en-US" altLang="ja-JP" sz="4000" dirty="0">
              <a:solidFill>
                <a:srgbClr val="002060"/>
              </a:solidFill>
            </a:endParaRPr>
          </a:p>
          <a:p>
            <a:r>
              <a:rPr kumimoji="1" lang="ja-JP" altLang="en-US" sz="4000" dirty="0">
                <a:solidFill>
                  <a:srgbClr val="002060"/>
                </a:solidFill>
              </a:rPr>
              <a:t>トップダウンの指示によるにしろ、事業評価の仕組みなど、活用方法を考えておくことが必要。</a:t>
            </a:r>
            <a:endParaRPr kumimoji="1" lang="en-US" altLang="ja-JP" sz="4000" dirty="0">
              <a:solidFill>
                <a:srgbClr val="002060"/>
              </a:solidFill>
            </a:endParaRPr>
          </a:p>
        </p:txBody>
      </p:sp>
    </p:spTree>
    <p:extLst>
      <p:ext uri="{BB962C8B-B14F-4D97-AF65-F5344CB8AC3E}">
        <p14:creationId xmlns:p14="http://schemas.microsoft.com/office/powerpoint/2010/main" val="1075735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C3644C22-C1AF-416D-8D1F-0842278C1326}"/>
              </a:ext>
            </a:extLst>
          </p:cNvPr>
          <p:cNvSpPr txBox="1"/>
          <p:nvPr/>
        </p:nvSpPr>
        <p:spPr>
          <a:xfrm>
            <a:off x="1980496" y="2767280"/>
            <a:ext cx="6547486" cy="1323439"/>
          </a:xfrm>
          <a:prstGeom prst="rect">
            <a:avLst/>
          </a:prstGeom>
          <a:noFill/>
        </p:spPr>
        <p:txBody>
          <a:bodyPr wrap="square" rtlCol="0">
            <a:spAutoFit/>
          </a:bodyPr>
          <a:lstStyle/>
          <a:p>
            <a:r>
              <a:rPr kumimoji="1" lang="en-US" altLang="ja-JP" sz="8000" dirty="0">
                <a:solidFill>
                  <a:srgbClr val="002060"/>
                </a:solidFill>
              </a:rPr>
              <a:t>Good</a:t>
            </a:r>
            <a:r>
              <a:rPr kumimoji="1" lang="ja-JP" altLang="en-US" sz="8000" dirty="0">
                <a:solidFill>
                  <a:srgbClr val="002060"/>
                </a:solidFill>
              </a:rPr>
              <a:t>　</a:t>
            </a:r>
            <a:r>
              <a:rPr kumimoji="1" lang="en-US" altLang="ja-JP" sz="8000" dirty="0">
                <a:solidFill>
                  <a:srgbClr val="002060"/>
                </a:solidFill>
              </a:rPr>
              <a:t>Luck</a:t>
            </a:r>
            <a:r>
              <a:rPr kumimoji="1" lang="ja-JP" altLang="en-US" sz="8000" dirty="0">
                <a:solidFill>
                  <a:srgbClr val="002060"/>
                </a:solidFill>
              </a:rPr>
              <a:t>！</a:t>
            </a:r>
            <a:endParaRPr kumimoji="1" lang="en-US" altLang="ja-JP" sz="8000" dirty="0">
              <a:solidFill>
                <a:srgbClr val="002060"/>
              </a:solidFill>
            </a:endParaRPr>
          </a:p>
        </p:txBody>
      </p:sp>
    </p:spTree>
    <p:extLst>
      <p:ext uri="{BB962C8B-B14F-4D97-AF65-F5344CB8AC3E}">
        <p14:creationId xmlns:p14="http://schemas.microsoft.com/office/powerpoint/2010/main" val="1129512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0751582-36C3-4AD0-9069-8F1696B60072}"/>
              </a:ext>
            </a:extLst>
          </p:cNvPr>
          <p:cNvSpPr txBox="1"/>
          <p:nvPr/>
        </p:nvSpPr>
        <p:spPr>
          <a:xfrm>
            <a:off x="2124076" y="2661583"/>
            <a:ext cx="6115050" cy="1323439"/>
          </a:xfrm>
          <a:prstGeom prst="rect">
            <a:avLst/>
          </a:prstGeom>
          <a:noFill/>
        </p:spPr>
        <p:txBody>
          <a:bodyPr wrap="square" rtlCol="0">
            <a:spAutoFit/>
          </a:bodyPr>
          <a:lstStyle/>
          <a:p>
            <a:r>
              <a:rPr kumimoji="1" lang="ja-JP" altLang="en-US" sz="4000" dirty="0">
                <a:solidFill>
                  <a:srgbClr val="002060"/>
                </a:solidFill>
              </a:rPr>
              <a:t>それでは、一つひとつ</a:t>
            </a:r>
            <a:endParaRPr kumimoji="1" lang="en-US" altLang="ja-JP" sz="4000" dirty="0">
              <a:solidFill>
                <a:srgbClr val="002060"/>
              </a:solidFill>
            </a:endParaRPr>
          </a:p>
          <a:p>
            <a:r>
              <a:rPr kumimoji="1" lang="ja-JP" altLang="en-US" sz="4000" dirty="0">
                <a:solidFill>
                  <a:srgbClr val="002060"/>
                </a:solidFill>
              </a:rPr>
              <a:t>ツッコミをいれてみよう。</a:t>
            </a:r>
            <a:endParaRPr kumimoji="1" lang="en-US" altLang="ja-JP" sz="4000" dirty="0">
              <a:solidFill>
                <a:srgbClr val="002060"/>
              </a:solidFill>
            </a:endParaRPr>
          </a:p>
        </p:txBody>
      </p:sp>
    </p:spTree>
    <p:extLst>
      <p:ext uri="{BB962C8B-B14F-4D97-AF65-F5344CB8AC3E}">
        <p14:creationId xmlns:p14="http://schemas.microsoft.com/office/powerpoint/2010/main" val="79947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B678484-B705-48B8-B6C1-6153EFC7807F}"/>
              </a:ext>
            </a:extLst>
          </p:cNvPr>
          <p:cNvSpPr txBox="1"/>
          <p:nvPr/>
        </p:nvSpPr>
        <p:spPr>
          <a:xfrm>
            <a:off x="219076" y="5271433"/>
            <a:ext cx="5562599" cy="707886"/>
          </a:xfrm>
          <a:prstGeom prst="rect">
            <a:avLst/>
          </a:prstGeom>
          <a:noFill/>
        </p:spPr>
        <p:txBody>
          <a:bodyPr wrap="square" rtlCol="0">
            <a:spAutoFit/>
          </a:bodyPr>
          <a:lstStyle/>
          <a:p>
            <a:r>
              <a:rPr kumimoji="1" lang="ja-JP" altLang="en-US" sz="4000" dirty="0">
                <a:solidFill>
                  <a:srgbClr val="002060"/>
                </a:solidFill>
              </a:rPr>
              <a:t>１つめ！</a:t>
            </a:r>
            <a:endParaRPr kumimoji="1" lang="en-US" altLang="ja-JP" sz="4000" dirty="0">
              <a:solidFill>
                <a:srgbClr val="002060"/>
              </a:solidFill>
            </a:endParaRPr>
          </a:p>
        </p:txBody>
      </p:sp>
      <p:sp>
        <p:nvSpPr>
          <p:cNvPr id="8" name="テキスト ボックス 7">
            <a:extLst>
              <a:ext uri="{FF2B5EF4-FFF2-40B4-BE49-F238E27FC236}">
                <a16:creationId xmlns:a16="http://schemas.microsoft.com/office/drawing/2014/main" id="{83B64DD0-1C08-4633-B06B-72E8157EDE7D}"/>
              </a:ext>
            </a:extLst>
          </p:cNvPr>
          <p:cNvSpPr txBox="1"/>
          <p:nvPr/>
        </p:nvSpPr>
        <p:spPr>
          <a:xfrm>
            <a:off x="1138238" y="1076325"/>
            <a:ext cx="7629524" cy="2610458"/>
          </a:xfrm>
          <a:prstGeom prst="rect">
            <a:avLst/>
          </a:prstGeom>
          <a:noFill/>
        </p:spPr>
        <p:txBody>
          <a:bodyPr wrap="square" rtlCol="0">
            <a:spAutoFit/>
          </a:bodyPr>
          <a:lstStyle/>
          <a:p>
            <a:pPr marL="285750" indent="-285750">
              <a:lnSpc>
                <a:spcPts val="6700"/>
              </a:lnSpc>
              <a:buFont typeface="Wingdings" panose="05000000000000000000" pitchFamily="2" charset="2"/>
              <a:buChar char="ü"/>
            </a:pPr>
            <a:r>
              <a:rPr kumimoji="1" lang="ja-JP" altLang="en-US" sz="4400" b="1" dirty="0">
                <a:solidFill>
                  <a:srgbClr val="002060"/>
                </a:solidFill>
              </a:rPr>
              <a:t>迅速な財務書類作成の実現</a:t>
            </a:r>
            <a:endParaRPr kumimoji="1" lang="en-US" altLang="ja-JP" sz="4400" b="1" dirty="0">
              <a:solidFill>
                <a:srgbClr val="002060"/>
              </a:solidFill>
            </a:endParaRPr>
          </a:p>
          <a:p>
            <a:pPr marL="285750" indent="-285750">
              <a:lnSpc>
                <a:spcPts val="6700"/>
              </a:lnSpc>
              <a:buFont typeface="Wingdings" panose="05000000000000000000" pitchFamily="2" charset="2"/>
              <a:buChar char="ü"/>
            </a:pPr>
            <a:r>
              <a:rPr kumimoji="1" lang="ja-JP" altLang="en-US" sz="4400" b="1" dirty="0">
                <a:solidFill>
                  <a:schemeClr val="bg1">
                    <a:lumMod val="85000"/>
                  </a:schemeClr>
                </a:solidFill>
              </a:rPr>
              <a:t>職員のコスト意識の醸成</a:t>
            </a:r>
            <a:endParaRPr kumimoji="1" lang="en-US" altLang="ja-JP" sz="4400" b="1" dirty="0">
              <a:solidFill>
                <a:schemeClr val="bg1">
                  <a:lumMod val="85000"/>
                </a:schemeClr>
              </a:solidFill>
            </a:endParaRPr>
          </a:p>
          <a:p>
            <a:pPr marL="285750" indent="-285750">
              <a:lnSpc>
                <a:spcPts val="6700"/>
              </a:lnSpc>
              <a:buFont typeface="Wingdings" panose="05000000000000000000" pitchFamily="2" charset="2"/>
              <a:buChar char="ü"/>
            </a:pPr>
            <a:r>
              <a:rPr kumimoji="1" lang="ja-JP" altLang="en-US" sz="4400" b="1" dirty="0">
                <a:solidFill>
                  <a:schemeClr val="bg1">
                    <a:lumMod val="85000"/>
                  </a:schemeClr>
                </a:solidFill>
              </a:rPr>
              <a:t>業務の平準化</a:t>
            </a:r>
          </a:p>
        </p:txBody>
      </p:sp>
      <p:sp>
        <p:nvSpPr>
          <p:cNvPr id="9" name="テキスト ボックス 8">
            <a:extLst>
              <a:ext uri="{FF2B5EF4-FFF2-40B4-BE49-F238E27FC236}">
                <a16:creationId xmlns:a16="http://schemas.microsoft.com/office/drawing/2014/main" id="{EDAC2D40-12CD-4A06-908E-ACCAAE1D43EE}"/>
              </a:ext>
            </a:extLst>
          </p:cNvPr>
          <p:cNvSpPr txBox="1"/>
          <p:nvPr/>
        </p:nvSpPr>
        <p:spPr>
          <a:xfrm>
            <a:off x="4233863" y="4063609"/>
            <a:ext cx="4900612" cy="830997"/>
          </a:xfrm>
          <a:prstGeom prst="rect">
            <a:avLst/>
          </a:prstGeom>
          <a:noFill/>
        </p:spPr>
        <p:txBody>
          <a:bodyPr wrap="square" rtlCol="0">
            <a:spAutoFit/>
          </a:bodyPr>
          <a:lstStyle/>
          <a:p>
            <a:r>
              <a:rPr kumimoji="1" lang="ja-JP" altLang="en-US" sz="2400" dirty="0">
                <a:solidFill>
                  <a:srgbClr val="002060"/>
                </a:solidFill>
              </a:rPr>
              <a:t>地方公共団体システム機構</a:t>
            </a:r>
            <a:endParaRPr kumimoji="1" lang="en-US" altLang="ja-JP" sz="2400" dirty="0">
              <a:solidFill>
                <a:srgbClr val="002060"/>
              </a:solidFill>
            </a:endParaRPr>
          </a:p>
          <a:p>
            <a:r>
              <a:rPr kumimoji="1" lang="ja-JP" altLang="en-US" sz="2400" dirty="0">
                <a:solidFill>
                  <a:srgbClr val="002060"/>
                </a:solidFill>
              </a:rPr>
              <a:t>「日々仕訳方式の効果検証」より</a:t>
            </a:r>
            <a:endParaRPr kumimoji="1" lang="en-US" altLang="ja-JP" sz="2400" dirty="0">
              <a:solidFill>
                <a:srgbClr val="002060"/>
              </a:solidFill>
            </a:endParaRPr>
          </a:p>
        </p:txBody>
      </p:sp>
    </p:spTree>
    <p:extLst>
      <p:ext uri="{BB962C8B-B14F-4D97-AF65-F5344CB8AC3E}">
        <p14:creationId xmlns:p14="http://schemas.microsoft.com/office/powerpoint/2010/main" val="213655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迅速な財務書類作成の実現</a:t>
            </a:r>
            <a:endParaRPr kumimoji="1" lang="ja-JP" altLang="en-US" sz="3600" dirty="0"/>
          </a:p>
        </p:txBody>
      </p:sp>
      <p:sp>
        <p:nvSpPr>
          <p:cNvPr id="7" name="正方形/長方形 6">
            <a:extLst>
              <a:ext uri="{FF2B5EF4-FFF2-40B4-BE49-F238E27FC236}">
                <a16:creationId xmlns:a16="http://schemas.microsoft.com/office/drawing/2014/main" id="{21646104-784D-443C-B2CE-434971616EC0}"/>
              </a:ext>
            </a:extLst>
          </p:cNvPr>
          <p:cNvSpPr/>
          <p:nvPr/>
        </p:nvSpPr>
        <p:spPr>
          <a:xfrm>
            <a:off x="390525" y="1381124"/>
            <a:ext cx="9020175" cy="37147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b="1" dirty="0">
              <a:solidFill>
                <a:srgbClr val="002060"/>
              </a:solidFill>
            </a:endParaRPr>
          </a:p>
        </p:txBody>
      </p:sp>
      <p:sp>
        <p:nvSpPr>
          <p:cNvPr id="8" name="テキスト ボックス 7">
            <a:extLst>
              <a:ext uri="{FF2B5EF4-FFF2-40B4-BE49-F238E27FC236}">
                <a16:creationId xmlns:a16="http://schemas.microsoft.com/office/drawing/2014/main" id="{EE8C738F-2B61-425A-B9FC-FD806091CF80}"/>
              </a:ext>
            </a:extLst>
          </p:cNvPr>
          <p:cNvSpPr txBox="1"/>
          <p:nvPr/>
        </p:nvSpPr>
        <p:spPr>
          <a:xfrm>
            <a:off x="595312" y="1615684"/>
            <a:ext cx="8301037" cy="3046988"/>
          </a:xfrm>
          <a:prstGeom prst="rect">
            <a:avLst/>
          </a:prstGeom>
          <a:noFill/>
        </p:spPr>
        <p:txBody>
          <a:bodyPr wrap="square" rtlCol="0">
            <a:spAutoFit/>
          </a:bodyPr>
          <a:lstStyle/>
          <a:p>
            <a:r>
              <a:rPr kumimoji="1" lang="ja-JP" altLang="en-US" sz="2400" b="1" dirty="0">
                <a:solidFill>
                  <a:srgbClr val="002060"/>
                </a:solidFill>
              </a:rPr>
              <a:t>決算後すぐに作成できない主な理由</a:t>
            </a:r>
            <a:endParaRPr kumimoji="1" lang="en-US" altLang="ja-JP" sz="2400" b="1" dirty="0">
              <a:solidFill>
                <a:srgbClr val="002060"/>
              </a:solidFill>
            </a:endParaRPr>
          </a:p>
          <a:p>
            <a:endParaRPr kumimoji="1" lang="en-US" altLang="ja-JP" sz="2400" dirty="0">
              <a:solidFill>
                <a:srgbClr val="002060"/>
              </a:solidFill>
            </a:endParaRPr>
          </a:p>
          <a:p>
            <a:r>
              <a:rPr kumimoji="1" lang="ja-JP" altLang="en-US" sz="2400" dirty="0">
                <a:solidFill>
                  <a:srgbClr val="002060"/>
                </a:solidFill>
              </a:rPr>
              <a:t>・資産や負債の確定に時間がかかる。</a:t>
            </a:r>
            <a:endParaRPr kumimoji="1" lang="en-US" altLang="ja-JP" sz="2400" dirty="0">
              <a:solidFill>
                <a:srgbClr val="002060"/>
              </a:solidFill>
            </a:endParaRPr>
          </a:p>
          <a:p>
            <a:r>
              <a:rPr kumimoji="1" lang="ja-JP" altLang="en-US" sz="2400" dirty="0">
                <a:solidFill>
                  <a:srgbClr val="002060"/>
                </a:solidFill>
              </a:rPr>
              <a:t>　→・有形固定資産の増減（資産経営課）</a:t>
            </a:r>
            <a:endParaRPr kumimoji="1" lang="en-US" altLang="ja-JP" sz="2400" dirty="0">
              <a:solidFill>
                <a:srgbClr val="002060"/>
              </a:solidFill>
            </a:endParaRPr>
          </a:p>
          <a:p>
            <a:r>
              <a:rPr kumimoji="1" lang="ja-JP" altLang="en-US" sz="2400" dirty="0">
                <a:solidFill>
                  <a:srgbClr val="002060"/>
                </a:solidFill>
              </a:rPr>
              <a:t>　　・徴収不能引当金（出納課）</a:t>
            </a:r>
            <a:endParaRPr kumimoji="1" lang="en-US" altLang="ja-JP" sz="2400" dirty="0">
              <a:solidFill>
                <a:srgbClr val="002060"/>
              </a:solidFill>
            </a:endParaRPr>
          </a:p>
          <a:p>
            <a:endParaRPr kumimoji="1" lang="en-US" altLang="ja-JP" sz="2400" dirty="0">
              <a:solidFill>
                <a:srgbClr val="002060"/>
              </a:solidFill>
            </a:endParaRPr>
          </a:p>
          <a:p>
            <a:r>
              <a:rPr kumimoji="1" lang="ja-JP" altLang="en-US" sz="2400" dirty="0">
                <a:solidFill>
                  <a:srgbClr val="002060"/>
                </a:solidFill>
              </a:rPr>
              <a:t>・連結対象団体の決算認定に時間がかかる。</a:t>
            </a:r>
            <a:endParaRPr kumimoji="1" lang="en-US" altLang="ja-JP" sz="2400" dirty="0">
              <a:solidFill>
                <a:srgbClr val="002060"/>
              </a:solidFill>
            </a:endParaRPr>
          </a:p>
          <a:p>
            <a:r>
              <a:rPr kumimoji="1" lang="ja-JP" altLang="en-US" sz="2400" dirty="0">
                <a:solidFill>
                  <a:srgbClr val="002060"/>
                </a:solidFill>
              </a:rPr>
              <a:t>　→県議会の承認が必要</a:t>
            </a:r>
            <a:endParaRPr kumimoji="1" lang="en-US" altLang="ja-JP" sz="2400" dirty="0">
              <a:solidFill>
                <a:srgbClr val="002060"/>
              </a:solidFill>
            </a:endParaRPr>
          </a:p>
        </p:txBody>
      </p:sp>
      <p:sp>
        <p:nvSpPr>
          <p:cNvPr id="10" name="テキスト ボックス 9">
            <a:extLst>
              <a:ext uri="{FF2B5EF4-FFF2-40B4-BE49-F238E27FC236}">
                <a16:creationId xmlns:a16="http://schemas.microsoft.com/office/drawing/2014/main" id="{14426FC5-2B54-460F-B831-44579560539D}"/>
              </a:ext>
            </a:extLst>
          </p:cNvPr>
          <p:cNvSpPr txBox="1"/>
          <p:nvPr/>
        </p:nvSpPr>
        <p:spPr>
          <a:xfrm>
            <a:off x="390525" y="5395258"/>
            <a:ext cx="6943926" cy="1323439"/>
          </a:xfrm>
          <a:prstGeom prst="rect">
            <a:avLst/>
          </a:prstGeom>
          <a:noFill/>
        </p:spPr>
        <p:txBody>
          <a:bodyPr wrap="square" rtlCol="0">
            <a:spAutoFit/>
          </a:bodyPr>
          <a:lstStyle/>
          <a:p>
            <a:r>
              <a:rPr kumimoji="1" lang="ja-JP" altLang="en-US" sz="4000" dirty="0">
                <a:solidFill>
                  <a:srgbClr val="002060"/>
                </a:solidFill>
              </a:rPr>
              <a:t>財政課の努力でなんとかなるものではない。</a:t>
            </a:r>
            <a:endParaRPr kumimoji="1" lang="en-US" altLang="ja-JP" sz="4000" dirty="0">
              <a:solidFill>
                <a:srgbClr val="002060"/>
              </a:solidFill>
            </a:endParaRPr>
          </a:p>
        </p:txBody>
      </p:sp>
    </p:spTree>
    <p:extLst>
      <p:ext uri="{BB962C8B-B14F-4D97-AF65-F5344CB8AC3E}">
        <p14:creationId xmlns:p14="http://schemas.microsoft.com/office/powerpoint/2010/main" val="332210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迅速な財務書類作成の実現</a:t>
            </a:r>
            <a:endParaRPr kumimoji="1" lang="ja-JP" altLang="en-US" sz="3600" dirty="0"/>
          </a:p>
        </p:txBody>
      </p:sp>
      <p:sp>
        <p:nvSpPr>
          <p:cNvPr id="7" name="正方形/長方形 6">
            <a:extLst>
              <a:ext uri="{FF2B5EF4-FFF2-40B4-BE49-F238E27FC236}">
                <a16:creationId xmlns:a16="http://schemas.microsoft.com/office/drawing/2014/main" id="{21646104-784D-443C-B2CE-434971616EC0}"/>
              </a:ext>
            </a:extLst>
          </p:cNvPr>
          <p:cNvSpPr/>
          <p:nvPr/>
        </p:nvSpPr>
        <p:spPr>
          <a:xfrm>
            <a:off x="390525" y="1381124"/>
            <a:ext cx="9020175" cy="36521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b="1" dirty="0">
              <a:solidFill>
                <a:srgbClr val="002060"/>
              </a:solidFill>
            </a:endParaRPr>
          </a:p>
        </p:txBody>
      </p:sp>
      <p:sp>
        <p:nvSpPr>
          <p:cNvPr id="8" name="テキスト ボックス 7">
            <a:extLst>
              <a:ext uri="{FF2B5EF4-FFF2-40B4-BE49-F238E27FC236}">
                <a16:creationId xmlns:a16="http://schemas.microsoft.com/office/drawing/2014/main" id="{EE8C738F-2B61-425A-B9FC-FD806091CF80}"/>
              </a:ext>
            </a:extLst>
          </p:cNvPr>
          <p:cNvSpPr txBox="1"/>
          <p:nvPr/>
        </p:nvSpPr>
        <p:spPr>
          <a:xfrm>
            <a:off x="595312" y="1615684"/>
            <a:ext cx="8301037" cy="461665"/>
          </a:xfrm>
          <a:prstGeom prst="rect">
            <a:avLst/>
          </a:prstGeom>
          <a:noFill/>
        </p:spPr>
        <p:txBody>
          <a:bodyPr wrap="square" rtlCol="0">
            <a:spAutoFit/>
          </a:bodyPr>
          <a:lstStyle/>
          <a:p>
            <a:r>
              <a:rPr kumimoji="1" lang="ja-JP" altLang="en-US" sz="2400" b="1" dirty="0">
                <a:solidFill>
                  <a:srgbClr val="002060"/>
                </a:solidFill>
              </a:rPr>
              <a:t>有形固定資産の増減（資産経営課）</a:t>
            </a:r>
          </a:p>
        </p:txBody>
      </p:sp>
      <p:sp>
        <p:nvSpPr>
          <p:cNvPr id="10" name="テキスト ボックス 9">
            <a:extLst>
              <a:ext uri="{FF2B5EF4-FFF2-40B4-BE49-F238E27FC236}">
                <a16:creationId xmlns:a16="http://schemas.microsoft.com/office/drawing/2014/main" id="{14426FC5-2B54-460F-B831-44579560539D}"/>
              </a:ext>
            </a:extLst>
          </p:cNvPr>
          <p:cNvSpPr txBox="1"/>
          <p:nvPr/>
        </p:nvSpPr>
        <p:spPr>
          <a:xfrm>
            <a:off x="390525" y="5295582"/>
            <a:ext cx="6696075" cy="1323439"/>
          </a:xfrm>
          <a:prstGeom prst="rect">
            <a:avLst/>
          </a:prstGeom>
          <a:noFill/>
        </p:spPr>
        <p:txBody>
          <a:bodyPr wrap="square" rtlCol="0">
            <a:spAutoFit/>
          </a:bodyPr>
          <a:lstStyle/>
          <a:p>
            <a:r>
              <a:rPr kumimoji="1" lang="ja-JP" altLang="en-US" sz="4000" dirty="0">
                <a:solidFill>
                  <a:srgbClr val="002060"/>
                </a:solidFill>
              </a:rPr>
              <a:t>人数の少ない資産経営課が毎回確認するのは無理だね。</a:t>
            </a:r>
            <a:endParaRPr kumimoji="1" lang="en-US" altLang="ja-JP" sz="4000" dirty="0">
              <a:solidFill>
                <a:srgbClr val="002060"/>
              </a:solidFill>
            </a:endParaRPr>
          </a:p>
        </p:txBody>
      </p:sp>
      <p:sp>
        <p:nvSpPr>
          <p:cNvPr id="2" name="正方形/長方形 1">
            <a:extLst>
              <a:ext uri="{FF2B5EF4-FFF2-40B4-BE49-F238E27FC236}">
                <a16:creationId xmlns:a16="http://schemas.microsoft.com/office/drawing/2014/main" id="{7B7D95F3-7327-4D54-81F5-D60FE664471F}"/>
              </a:ext>
            </a:extLst>
          </p:cNvPr>
          <p:cNvSpPr/>
          <p:nvPr/>
        </p:nvSpPr>
        <p:spPr>
          <a:xfrm>
            <a:off x="814387" y="2218427"/>
            <a:ext cx="3062288" cy="256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1871B7D-C596-4C0C-A962-74E4FC8087B6}"/>
              </a:ext>
            </a:extLst>
          </p:cNvPr>
          <p:cNvSpPr txBox="1"/>
          <p:nvPr/>
        </p:nvSpPr>
        <p:spPr>
          <a:xfrm>
            <a:off x="928689" y="2382982"/>
            <a:ext cx="1814512" cy="2308324"/>
          </a:xfrm>
          <a:prstGeom prst="rect">
            <a:avLst/>
          </a:prstGeom>
          <a:noFill/>
        </p:spPr>
        <p:txBody>
          <a:bodyPr wrap="square" rtlCol="0">
            <a:spAutoFit/>
          </a:bodyPr>
          <a:lstStyle/>
          <a:p>
            <a:r>
              <a:rPr kumimoji="1" lang="ja-JP" altLang="en-US" b="1" dirty="0">
                <a:solidFill>
                  <a:srgbClr val="002060"/>
                </a:solidFill>
              </a:rPr>
              <a:t>期末一括仕訳</a:t>
            </a:r>
            <a:endParaRPr kumimoji="1" lang="en-US" altLang="ja-JP" b="1" dirty="0">
              <a:solidFill>
                <a:srgbClr val="002060"/>
              </a:solidFill>
            </a:endParaRPr>
          </a:p>
          <a:p>
            <a:endParaRPr kumimoji="1" lang="en-US" altLang="ja-JP" dirty="0">
              <a:solidFill>
                <a:srgbClr val="002060"/>
              </a:solidFill>
            </a:endParaRPr>
          </a:p>
          <a:p>
            <a:r>
              <a:rPr kumimoji="1" lang="ja-JP" altLang="en-US" u="sng" dirty="0">
                <a:solidFill>
                  <a:srgbClr val="002060"/>
                </a:solidFill>
              </a:rPr>
              <a:t>資産経営課</a:t>
            </a:r>
            <a:endParaRPr kumimoji="1" lang="en-US" altLang="ja-JP" u="sng" dirty="0">
              <a:solidFill>
                <a:srgbClr val="002060"/>
              </a:solidFill>
            </a:endParaRPr>
          </a:p>
          <a:p>
            <a:r>
              <a:rPr kumimoji="1" lang="ja-JP" altLang="en-US" dirty="0">
                <a:solidFill>
                  <a:srgbClr val="002060"/>
                </a:solidFill>
              </a:rPr>
              <a:t>全庁照会</a:t>
            </a:r>
            <a:endParaRPr kumimoji="1" lang="en-US" altLang="ja-JP" dirty="0">
              <a:solidFill>
                <a:srgbClr val="002060"/>
              </a:solidFill>
            </a:endParaRPr>
          </a:p>
          <a:p>
            <a:r>
              <a:rPr kumimoji="1" lang="ja-JP" altLang="en-US" dirty="0">
                <a:solidFill>
                  <a:srgbClr val="002060"/>
                </a:solidFill>
              </a:rPr>
              <a:t>とりまとめ</a:t>
            </a:r>
            <a:endParaRPr kumimoji="1" lang="en-US" altLang="ja-JP" dirty="0">
              <a:solidFill>
                <a:srgbClr val="002060"/>
              </a:solidFill>
            </a:endParaRPr>
          </a:p>
          <a:p>
            <a:endParaRPr kumimoji="1" lang="en-US" altLang="ja-JP" dirty="0">
              <a:solidFill>
                <a:srgbClr val="002060"/>
              </a:solidFill>
            </a:endParaRPr>
          </a:p>
          <a:p>
            <a:r>
              <a:rPr kumimoji="1" lang="ja-JP" altLang="en-US" u="sng" dirty="0">
                <a:solidFill>
                  <a:srgbClr val="002060"/>
                </a:solidFill>
              </a:rPr>
              <a:t>財政課</a:t>
            </a:r>
            <a:endParaRPr kumimoji="1" lang="en-US" altLang="ja-JP" u="sng" dirty="0">
              <a:solidFill>
                <a:srgbClr val="002060"/>
              </a:solidFill>
            </a:endParaRPr>
          </a:p>
          <a:p>
            <a:r>
              <a:rPr kumimoji="1" lang="ja-JP" altLang="en-US" dirty="0">
                <a:solidFill>
                  <a:srgbClr val="002060"/>
                </a:solidFill>
              </a:rPr>
              <a:t>手仕訳</a:t>
            </a:r>
            <a:endParaRPr kumimoji="1" lang="en-US" altLang="ja-JP" sz="4000" dirty="0">
              <a:solidFill>
                <a:srgbClr val="002060"/>
              </a:solidFill>
            </a:endParaRPr>
          </a:p>
        </p:txBody>
      </p:sp>
      <p:sp>
        <p:nvSpPr>
          <p:cNvPr id="11" name="正方形/長方形 10">
            <a:extLst>
              <a:ext uri="{FF2B5EF4-FFF2-40B4-BE49-F238E27FC236}">
                <a16:creationId xmlns:a16="http://schemas.microsoft.com/office/drawing/2014/main" id="{DE1475C8-3F25-44DA-A820-5305C1DAFAB1}"/>
              </a:ext>
            </a:extLst>
          </p:cNvPr>
          <p:cNvSpPr/>
          <p:nvPr/>
        </p:nvSpPr>
        <p:spPr>
          <a:xfrm>
            <a:off x="4469607" y="2218426"/>
            <a:ext cx="4502943" cy="256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4C2B96C-3A31-44FB-93DA-11C30C3DF86D}"/>
              </a:ext>
            </a:extLst>
          </p:cNvPr>
          <p:cNvSpPr txBox="1"/>
          <p:nvPr/>
        </p:nvSpPr>
        <p:spPr>
          <a:xfrm>
            <a:off x="2655095" y="2381654"/>
            <a:ext cx="892968" cy="369332"/>
          </a:xfrm>
          <a:prstGeom prst="rect">
            <a:avLst/>
          </a:prstGeom>
          <a:solidFill>
            <a:srgbClr val="002060"/>
          </a:solidFill>
        </p:spPr>
        <p:txBody>
          <a:bodyPr wrap="square" rtlCol="0">
            <a:spAutoFit/>
          </a:bodyPr>
          <a:lstStyle/>
          <a:p>
            <a:r>
              <a:rPr kumimoji="1" lang="ja-JP" altLang="en-US" b="1" dirty="0">
                <a:solidFill>
                  <a:schemeClr val="bg1"/>
                </a:solidFill>
              </a:rPr>
              <a:t>決算後</a:t>
            </a:r>
            <a:endParaRPr kumimoji="1" lang="en-US" altLang="ja-JP" sz="4000" dirty="0">
              <a:solidFill>
                <a:srgbClr val="002060"/>
              </a:solidFill>
            </a:endParaRPr>
          </a:p>
        </p:txBody>
      </p:sp>
      <p:sp>
        <p:nvSpPr>
          <p:cNvPr id="16" name="テキスト ボックス 15">
            <a:extLst>
              <a:ext uri="{FF2B5EF4-FFF2-40B4-BE49-F238E27FC236}">
                <a16:creationId xmlns:a16="http://schemas.microsoft.com/office/drawing/2014/main" id="{5A0C027F-8C9E-467B-80F7-D2CFE9557B23}"/>
              </a:ext>
            </a:extLst>
          </p:cNvPr>
          <p:cNvSpPr txBox="1"/>
          <p:nvPr/>
        </p:nvSpPr>
        <p:spPr>
          <a:xfrm>
            <a:off x="4622007" y="2381654"/>
            <a:ext cx="4043361" cy="2308324"/>
          </a:xfrm>
          <a:prstGeom prst="rect">
            <a:avLst/>
          </a:prstGeom>
          <a:noFill/>
        </p:spPr>
        <p:txBody>
          <a:bodyPr wrap="square" rtlCol="0">
            <a:spAutoFit/>
          </a:bodyPr>
          <a:lstStyle/>
          <a:p>
            <a:r>
              <a:rPr kumimoji="1" lang="ja-JP" altLang="en-US" b="1" dirty="0">
                <a:solidFill>
                  <a:srgbClr val="002060"/>
                </a:solidFill>
              </a:rPr>
              <a:t>日々仕訳</a:t>
            </a:r>
            <a:endParaRPr kumimoji="1" lang="en-US" altLang="ja-JP" b="1" dirty="0">
              <a:solidFill>
                <a:srgbClr val="002060"/>
              </a:solidFill>
            </a:endParaRPr>
          </a:p>
          <a:p>
            <a:endParaRPr kumimoji="1" lang="en-US" altLang="ja-JP" dirty="0">
              <a:solidFill>
                <a:srgbClr val="002060"/>
              </a:solidFill>
            </a:endParaRPr>
          </a:p>
          <a:p>
            <a:r>
              <a:rPr kumimoji="1" lang="ja-JP" altLang="en-US" u="sng" dirty="0">
                <a:solidFill>
                  <a:srgbClr val="002060"/>
                </a:solidFill>
              </a:rPr>
              <a:t>各課</a:t>
            </a:r>
            <a:endParaRPr kumimoji="1" lang="en-US" altLang="ja-JP" u="sng" dirty="0">
              <a:solidFill>
                <a:srgbClr val="002060"/>
              </a:solidFill>
            </a:endParaRPr>
          </a:p>
          <a:p>
            <a:r>
              <a:rPr kumimoji="1" lang="ja-JP" altLang="en-US" dirty="0">
                <a:solidFill>
                  <a:srgbClr val="002060"/>
                </a:solidFill>
              </a:rPr>
              <a:t>支出命令時に資産と費用の区分</a:t>
            </a:r>
            <a:endParaRPr kumimoji="1" lang="en-US" altLang="ja-JP" dirty="0">
              <a:solidFill>
                <a:srgbClr val="002060"/>
              </a:solidFill>
            </a:endParaRPr>
          </a:p>
          <a:p>
            <a:r>
              <a:rPr kumimoji="1" lang="ja-JP" altLang="en-US" dirty="0">
                <a:solidFill>
                  <a:srgbClr val="002060"/>
                </a:solidFill>
              </a:rPr>
              <a:t>手仕訳</a:t>
            </a:r>
            <a:endParaRPr kumimoji="1" lang="en-US" altLang="ja-JP" dirty="0">
              <a:solidFill>
                <a:srgbClr val="002060"/>
              </a:solidFill>
            </a:endParaRPr>
          </a:p>
          <a:p>
            <a:endParaRPr kumimoji="1" lang="en-US" altLang="ja-JP" dirty="0">
              <a:solidFill>
                <a:srgbClr val="002060"/>
              </a:solidFill>
            </a:endParaRPr>
          </a:p>
          <a:p>
            <a:r>
              <a:rPr kumimoji="1" lang="ja-JP" altLang="en-US" u="sng" dirty="0">
                <a:solidFill>
                  <a:srgbClr val="002060"/>
                </a:solidFill>
              </a:rPr>
              <a:t>資産経営課</a:t>
            </a:r>
            <a:endParaRPr kumimoji="1" lang="en-US" altLang="ja-JP" u="sng" dirty="0">
              <a:solidFill>
                <a:srgbClr val="002060"/>
              </a:solidFill>
            </a:endParaRPr>
          </a:p>
          <a:p>
            <a:r>
              <a:rPr kumimoji="1" lang="ja-JP" altLang="en-US" dirty="0">
                <a:solidFill>
                  <a:srgbClr val="002060"/>
                </a:solidFill>
              </a:rPr>
              <a:t>各課が行った区分の確認</a:t>
            </a:r>
            <a:endParaRPr kumimoji="1" lang="en-US" altLang="ja-JP" dirty="0">
              <a:solidFill>
                <a:srgbClr val="002060"/>
              </a:solidFill>
            </a:endParaRPr>
          </a:p>
        </p:txBody>
      </p:sp>
      <p:sp>
        <p:nvSpPr>
          <p:cNvPr id="17" name="テキスト ボックス 16">
            <a:extLst>
              <a:ext uri="{FF2B5EF4-FFF2-40B4-BE49-F238E27FC236}">
                <a16:creationId xmlns:a16="http://schemas.microsoft.com/office/drawing/2014/main" id="{E579EA74-F223-4A9C-90B7-ECA6F21A1EED}"/>
              </a:ext>
            </a:extLst>
          </p:cNvPr>
          <p:cNvSpPr txBox="1"/>
          <p:nvPr/>
        </p:nvSpPr>
        <p:spPr>
          <a:xfrm>
            <a:off x="7381875" y="2381654"/>
            <a:ext cx="1359697" cy="369332"/>
          </a:xfrm>
          <a:prstGeom prst="rect">
            <a:avLst/>
          </a:prstGeom>
          <a:solidFill>
            <a:srgbClr val="002060"/>
          </a:solidFill>
        </p:spPr>
        <p:txBody>
          <a:bodyPr wrap="square" rtlCol="0">
            <a:spAutoFit/>
          </a:bodyPr>
          <a:lstStyle/>
          <a:p>
            <a:r>
              <a:rPr kumimoji="1" lang="ja-JP" altLang="en-US" b="1" dirty="0">
                <a:solidFill>
                  <a:schemeClr val="bg1"/>
                </a:solidFill>
              </a:rPr>
              <a:t>取引の都度</a:t>
            </a:r>
            <a:endParaRPr kumimoji="1" lang="en-US" altLang="ja-JP" sz="4000" dirty="0">
              <a:solidFill>
                <a:srgbClr val="002060"/>
              </a:solidFill>
            </a:endParaRPr>
          </a:p>
        </p:txBody>
      </p:sp>
    </p:spTree>
    <p:extLst>
      <p:ext uri="{BB962C8B-B14F-4D97-AF65-F5344CB8AC3E}">
        <p14:creationId xmlns:p14="http://schemas.microsoft.com/office/powerpoint/2010/main" val="392647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迅速な財務書類作成の実現</a:t>
            </a:r>
            <a:endParaRPr kumimoji="1" lang="ja-JP" altLang="en-US" sz="3600" dirty="0"/>
          </a:p>
        </p:txBody>
      </p:sp>
      <p:sp>
        <p:nvSpPr>
          <p:cNvPr id="7" name="正方形/長方形 6">
            <a:extLst>
              <a:ext uri="{FF2B5EF4-FFF2-40B4-BE49-F238E27FC236}">
                <a16:creationId xmlns:a16="http://schemas.microsoft.com/office/drawing/2014/main" id="{21646104-784D-443C-B2CE-434971616EC0}"/>
              </a:ext>
            </a:extLst>
          </p:cNvPr>
          <p:cNvSpPr/>
          <p:nvPr/>
        </p:nvSpPr>
        <p:spPr>
          <a:xfrm>
            <a:off x="390525" y="1381124"/>
            <a:ext cx="9020175" cy="36521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b="1" dirty="0">
              <a:solidFill>
                <a:srgbClr val="002060"/>
              </a:solidFill>
            </a:endParaRPr>
          </a:p>
        </p:txBody>
      </p:sp>
      <p:sp>
        <p:nvSpPr>
          <p:cNvPr id="8" name="テキスト ボックス 7">
            <a:extLst>
              <a:ext uri="{FF2B5EF4-FFF2-40B4-BE49-F238E27FC236}">
                <a16:creationId xmlns:a16="http://schemas.microsoft.com/office/drawing/2014/main" id="{EE8C738F-2B61-425A-B9FC-FD806091CF80}"/>
              </a:ext>
            </a:extLst>
          </p:cNvPr>
          <p:cNvSpPr txBox="1"/>
          <p:nvPr/>
        </p:nvSpPr>
        <p:spPr>
          <a:xfrm>
            <a:off x="595312" y="1615684"/>
            <a:ext cx="8301037" cy="461665"/>
          </a:xfrm>
          <a:prstGeom prst="rect">
            <a:avLst/>
          </a:prstGeom>
          <a:noFill/>
        </p:spPr>
        <p:txBody>
          <a:bodyPr wrap="square" rtlCol="0">
            <a:spAutoFit/>
          </a:bodyPr>
          <a:lstStyle/>
          <a:p>
            <a:r>
              <a:rPr kumimoji="1" lang="ja-JP" altLang="en-US" sz="2400" b="1" dirty="0">
                <a:solidFill>
                  <a:srgbClr val="002060"/>
                </a:solidFill>
              </a:rPr>
              <a:t>徴収不能引当金（出納課）</a:t>
            </a:r>
          </a:p>
        </p:txBody>
      </p:sp>
      <p:sp>
        <p:nvSpPr>
          <p:cNvPr id="10" name="テキスト ボックス 9">
            <a:extLst>
              <a:ext uri="{FF2B5EF4-FFF2-40B4-BE49-F238E27FC236}">
                <a16:creationId xmlns:a16="http://schemas.microsoft.com/office/drawing/2014/main" id="{14426FC5-2B54-460F-B831-44579560539D}"/>
              </a:ext>
            </a:extLst>
          </p:cNvPr>
          <p:cNvSpPr txBox="1"/>
          <p:nvPr/>
        </p:nvSpPr>
        <p:spPr>
          <a:xfrm>
            <a:off x="390525" y="5242316"/>
            <a:ext cx="8763000" cy="1323439"/>
          </a:xfrm>
          <a:prstGeom prst="rect">
            <a:avLst/>
          </a:prstGeom>
          <a:noFill/>
        </p:spPr>
        <p:txBody>
          <a:bodyPr wrap="square" rtlCol="0">
            <a:spAutoFit/>
          </a:bodyPr>
          <a:lstStyle/>
          <a:p>
            <a:r>
              <a:rPr kumimoji="1" lang="ja-JP" altLang="en-US" sz="4000" dirty="0">
                <a:solidFill>
                  <a:srgbClr val="002060"/>
                </a:solidFill>
              </a:rPr>
              <a:t>不納欠損は決算後に確定するから、日々仕訳にしても変わらないね。</a:t>
            </a:r>
            <a:endParaRPr kumimoji="1" lang="en-US" altLang="ja-JP" sz="4000" dirty="0">
              <a:solidFill>
                <a:srgbClr val="002060"/>
              </a:solidFill>
            </a:endParaRPr>
          </a:p>
        </p:txBody>
      </p:sp>
      <p:sp>
        <p:nvSpPr>
          <p:cNvPr id="2" name="正方形/長方形 1">
            <a:extLst>
              <a:ext uri="{FF2B5EF4-FFF2-40B4-BE49-F238E27FC236}">
                <a16:creationId xmlns:a16="http://schemas.microsoft.com/office/drawing/2014/main" id="{7B7D95F3-7327-4D54-81F5-D60FE664471F}"/>
              </a:ext>
            </a:extLst>
          </p:cNvPr>
          <p:cNvSpPr/>
          <p:nvPr/>
        </p:nvSpPr>
        <p:spPr>
          <a:xfrm>
            <a:off x="814387" y="2218427"/>
            <a:ext cx="3062288" cy="256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1871B7D-C596-4C0C-A962-74E4FC8087B6}"/>
              </a:ext>
            </a:extLst>
          </p:cNvPr>
          <p:cNvSpPr txBox="1"/>
          <p:nvPr/>
        </p:nvSpPr>
        <p:spPr>
          <a:xfrm>
            <a:off x="928689" y="2382982"/>
            <a:ext cx="1814512" cy="2031325"/>
          </a:xfrm>
          <a:prstGeom prst="rect">
            <a:avLst/>
          </a:prstGeom>
          <a:noFill/>
        </p:spPr>
        <p:txBody>
          <a:bodyPr wrap="square" rtlCol="0">
            <a:spAutoFit/>
          </a:bodyPr>
          <a:lstStyle/>
          <a:p>
            <a:r>
              <a:rPr kumimoji="1" lang="ja-JP" altLang="en-US" b="1" dirty="0">
                <a:solidFill>
                  <a:srgbClr val="002060"/>
                </a:solidFill>
              </a:rPr>
              <a:t>期末一括仕訳</a:t>
            </a:r>
            <a:endParaRPr kumimoji="1" lang="en-US" altLang="ja-JP" b="1" dirty="0">
              <a:solidFill>
                <a:srgbClr val="002060"/>
              </a:solidFill>
            </a:endParaRPr>
          </a:p>
          <a:p>
            <a:endParaRPr kumimoji="1" lang="en-US" altLang="ja-JP" dirty="0">
              <a:solidFill>
                <a:srgbClr val="002060"/>
              </a:solidFill>
            </a:endParaRPr>
          </a:p>
          <a:p>
            <a:r>
              <a:rPr kumimoji="1" lang="ja-JP" altLang="en-US" u="sng" dirty="0">
                <a:solidFill>
                  <a:srgbClr val="002060"/>
                </a:solidFill>
              </a:rPr>
              <a:t>出納課</a:t>
            </a:r>
            <a:endParaRPr kumimoji="1" lang="en-US" altLang="ja-JP" dirty="0">
              <a:solidFill>
                <a:srgbClr val="002060"/>
              </a:solidFill>
            </a:endParaRPr>
          </a:p>
          <a:p>
            <a:r>
              <a:rPr kumimoji="1" lang="ja-JP" altLang="en-US" dirty="0">
                <a:solidFill>
                  <a:srgbClr val="002060"/>
                </a:solidFill>
              </a:rPr>
              <a:t>とりまとめ</a:t>
            </a:r>
            <a:endParaRPr kumimoji="1" lang="en-US" altLang="ja-JP" dirty="0">
              <a:solidFill>
                <a:srgbClr val="002060"/>
              </a:solidFill>
            </a:endParaRPr>
          </a:p>
          <a:p>
            <a:endParaRPr kumimoji="1" lang="en-US" altLang="ja-JP" dirty="0">
              <a:solidFill>
                <a:srgbClr val="002060"/>
              </a:solidFill>
            </a:endParaRPr>
          </a:p>
          <a:p>
            <a:r>
              <a:rPr kumimoji="1" lang="ja-JP" altLang="en-US" u="sng" dirty="0">
                <a:solidFill>
                  <a:srgbClr val="002060"/>
                </a:solidFill>
              </a:rPr>
              <a:t>財政課</a:t>
            </a:r>
            <a:endParaRPr kumimoji="1" lang="en-US" altLang="ja-JP" u="sng" dirty="0">
              <a:solidFill>
                <a:srgbClr val="002060"/>
              </a:solidFill>
            </a:endParaRPr>
          </a:p>
          <a:p>
            <a:r>
              <a:rPr kumimoji="1" lang="ja-JP" altLang="en-US" dirty="0">
                <a:solidFill>
                  <a:srgbClr val="002060"/>
                </a:solidFill>
              </a:rPr>
              <a:t>手仕訳</a:t>
            </a:r>
            <a:endParaRPr kumimoji="1" lang="en-US" altLang="ja-JP" sz="4000" dirty="0">
              <a:solidFill>
                <a:srgbClr val="002060"/>
              </a:solidFill>
            </a:endParaRPr>
          </a:p>
        </p:txBody>
      </p:sp>
      <p:sp>
        <p:nvSpPr>
          <p:cNvPr id="11" name="正方形/長方形 10">
            <a:extLst>
              <a:ext uri="{FF2B5EF4-FFF2-40B4-BE49-F238E27FC236}">
                <a16:creationId xmlns:a16="http://schemas.microsoft.com/office/drawing/2014/main" id="{DE1475C8-3F25-44DA-A820-5305C1DAFAB1}"/>
              </a:ext>
            </a:extLst>
          </p:cNvPr>
          <p:cNvSpPr/>
          <p:nvPr/>
        </p:nvSpPr>
        <p:spPr>
          <a:xfrm>
            <a:off x="4469607" y="2218427"/>
            <a:ext cx="4502943" cy="256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BE695E2-8CBD-4FED-9832-7419AA5D408C}"/>
              </a:ext>
            </a:extLst>
          </p:cNvPr>
          <p:cNvSpPr txBox="1"/>
          <p:nvPr/>
        </p:nvSpPr>
        <p:spPr>
          <a:xfrm>
            <a:off x="4583909" y="2381654"/>
            <a:ext cx="4043361" cy="2031325"/>
          </a:xfrm>
          <a:prstGeom prst="rect">
            <a:avLst/>
          </a:prstGeom>
          <a:noFill/>
        </p:spPr>
        <p:txBody>
          <a:bodyPr wrap="square" rtlCol="0">
            <a:spAutoFit/>
          </a:bodyPr>
          <a:lstStyle/>
          <a:p>
            <a:r>
              <a:rPr kumimoji="1" lang="ja-JP" altLang="en-US" b="1" dirty="0">
                <a:solidFill>
                  <a:srgbClr val="002060"/>
                </a:solidFill>
              </a:rPr>
              <a:t>日々仕訳</a:t>
            </a:r>
            <a:endParaRPr kumimoji="1" lang="en-US" altLang="ja-JP" b="1" dirty="0">
              <a:solidFill>
                <a:srgbClr val="002060"/>
              </a:solidFill>
            </a:endParaRPr>
          </a:p>
          <a:p>
            <a:endParaRPr kumimoji="1" lang="en-US" altLang="ja-JP" dirty="0">
              <a:solidFill>
                <a:srgbClr val="002060"/>
              </a:solidFill>
            </a:endParaRPr>
          </a:p>
          <a:p>
            <a:r>
              <a:rPr kumimoji="1" lang="ja-JP" altLang="en-US" u="sng" dirty="0">
                <a:solidFill>
                  <a:srgbClr val="002060"/>
                </a:solidFill>
              </a:rPr>
              <a:t>各課</a:t>
            </a:r>
            <a:endParaRPr kumimoji="1" lang="en-US" altLang="ja-JP" u="sng" dirty="0">
              <a:solidFill>
                <a:srgbClr val="002060"/>
              </a:solidFill>
            </a:endParaRPr>
          </a:p>
          <a:p>
            <a:r>
              <a:rPr kumimoji="1" lang="ja-JP" altLang="en-US" dirty="0">
                <a:solidFill>
                  <a:srgbClr val="002060"/>
                </a:solidFill>
              </a:rPr>
              <a:t>手仕訳</a:t>
            </a:r>
            <a:endParaRPr kumimoji="1" lang="en-US" altLang="ja-JP" dirty="0">
              <a:solidFill>
                <a:srgbClr val="002060"/>
              </a:solidFill>
            </a:endParaRPr>
          </a:p>
          <a:p>
            <a:endParaRPr kumimoji="1" lang="en-US" altLang="ja-JP" dirty="0">
              <a:solidFill>
                <a:srgbClr val="002060"/>
              </a:solidFill>
            </a:endParaRPr>
          </a:p>
          <a:p>
            <a:r>
              <a:rPr kumimoji="1" lang="ja-JP" altLang="en-US" u="sng" dirty="0">
                <a:solidFill>
                  <a:srgbClr val="002060"/>
                </a:solidFill>
              </a:rPr>
              <a:t>出納課</a:t>
            </a:r>
            <a:endParaRPr kumimoji="1" lang="en-US" altLang="ja-JP" u="sng" dirty="0">
              <a:solidFill>
                <a:srgbClr val="002060"/>
              </a:solidFill>
            </a:endParaRPr>
          </a:p>
          <a:p>
            <a:r>
              <a:rPr kumimoji="1" lang="ja-JP" altLang="en-US" dirty="0">
                <a:solidFill>
                  <a:srgbClr val="002060"/>
                </a:solidFill>
              </a:rPr>
              <a:t>各課が行った仕訳の確認</a:t>
            </a:r>
            <a:endParaRPr kumimoji="1" lang="en-US" altLang="ja-JP" dirty="0">
              <a:solidFill>
                <a:srgbClr val="002060"/>
              </a:solidFill>
            </a:endParaRPr>
          </a:p>
        </p:txBody>
      </p:sp>
      <p:sp>
        <p:nvSpPr>
          <p:cNvPr id="13" name="テキスト ボックス 12">
            <a:extLst>
              <a:ext uri="{FF2B5EF4-FFF2-40B4-BE49-F238E27FC236}">
                <a16:creationId xmlns:a16="http://schemas.microsoft.com/office/drawing/2014/main" id="{F4C2B96C-3A31-44FB-93DA-11C30C3DF86D}"/>
              </a:ext>
            </a:extLst>
          </p:cNvPr>
          <p:cNvSpPr txBox="1"/>
          <p:nvPr/>
        </p:nvSpPr>
        <p:spPr>
          <a:xfrm>
            <a:off x="2655095" y="2381654"/>
            <a:ext cx="892968" cy="369332"/>
          </a:xfrm>
          <a:prstGeom prst="rect">
            <a:avLst/>
          </a:prstGeom>
          <a:solidFill>
            <a:srgbClr val="002060"/>
          </a:solidFill>
        </p:spPr>
        <p:txBody>
          <a:bodyPr wrap="square" rtlCol="0">
            <a:spAutoFit/>
          </a:bodyPr>
          <a:lstStyle/>
          <a:p>
            <a:r>
              <a:rPr kumimoji="1" lang="ja-JP" altLang="en-US" b="1" dirty="0">
                <a:solidFill>
                  <a:schemeClr val="bg1"/>
                </a:solidFill>
              </a:rPr>
              <a:t>決算後</a:t>
            </a:r>
            <a:endParaRPr kumimoji="1" lang="en-US" altLang="ja-JP" sz="4000" dirty="0">
              <a:solidFill>
                <a:srgbClr val="002060"/>
              </a:solidFill>
            </a:endParaRPr>
          </a:p>
        </p:txBody>
      </p:sp>
      <p:sp>
        <p:nvSpPr>
          <p:cNvPr id="15" name="テキスト ボックス 14">
            <a:extLst>
              <a:ext uri="{FF2B5EF4-FFF2-40B4-BE49-F238E27FC236}">
                <a16:creationId xmlns:a16="http://schemas.microsoft.com/office/drawing/2014/main" id="{455A7C86-775C-4D05-9A48-555129BF65EB}"/>
              </a:ext>
            </a:extLst>
          </p:cNvPr>
          <p:cNvSpPr txBox="1"/>
          <p:nvPr/>
        </p:nvSpPr>
        <p:spPr>
          <a:xfrm>
            <a:off x="7848604" y="2381654"/>
            <a:ext cx="892968" cy="369332"/>
          </a:xfrm>
          <a:prstGeom prst="rect">
            <a:avLst/>
          </a:prstGeom>
          <a:solidFill>
            <a:srgbClr val="002060"/>
          </a:solidFill>
        </p:spPr>
        <p:txBody>
          <a:bodyPr wrap="square" rtlCol="0">
            <a:spAutoFit/>
          </a:bodyPr>
          <a:lstStyle/>
          <a:p>
            <a:r>
              <a:rPr kumimoji="1" lang="ja-JP" altLang="en-US" b="1" dirty="0">
                <a:solidFill>
                  <a:schemeClr val="bg1"/>
                </a:solidFill>
              </a:rPr>
              <a:t>決算後</a:t>
            </a:r>
            <a:endParaRPr kumimoji="1" lang="en-US" altLang="ja-JP" sz="4000" dirty="0">
              <a:solidFill>
                <a:srgbClr val="002060"/>
              </a:solidFill>
            </a:endParaRPr>
          </a:p>
        </p:txBody>
      </p:sp>
    </p:spTree>
    <p:extLst>
      <p:ext uri="{BB962C8B-B14F-4D97-AF65-F5344CB8AC3E}">
        <p14:creationId xmlns:p14="http://schemas.microsoft.com/office/powerpoint/2010/main" val="237409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EAB361-AE0F-44AA-BC79-A9DE1E6A2606}"/>
              </a:ext>
            </a:extLst>
          </p:cNvPr>
          <p:cNvSpPr/>
          <p:nvPr/>
        </p:nvSpPr>
        <p:spPr>
          <a:xfrm>
            <a:off x="0" y="0"/>
            <a:ext cx="9906000" cy="942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迅速な財務書類作成の実現</a:t>
            </a:r>
            <a:endParaRPr kumimoji="1" lang="ja-JP" altLang="en-US" sz="3600" dirty="0"/>
          </a:p>
        </p:txBody>
      </p:sp>
      <p:sp>
        <p:nvSpPr>
          <p:cNvPr id="14" name="テキスト ボックス 13">
            <a:extLst>
              <a:ext uri="{FF2B5EF4-FFF2-40B4-BE49-F238E27FC236}">
                <a16:creationId xmlns:a16="http://schemas.microsoft.com/office/drawing/2014/main" id="{8CB9D01A-B8A9-4C5D-904E-578C15156D0A}"/>
              </a:ext>
            </a:extLst>
          </p:cNvPr>
          <p:cNvSpPr txBox="1"/>
          <p:nvPr/>
        </p:nvSpPr>
        <p:spPr>
          <a:xfrm>
            <a:off x="2124076" y="2661583"/>
            <a:ext cx="6115050" cy="1938992"/>
          </a:xfrm>
          <a:prstGeom prst="rect">
            <a:avLst/>
          </a:prstGeom>
          <a:noFill/>
        </p:spPr>
        <p:txBody>
          <a:bodyPr wrap="square" rtlCol="0">
            <a:spAutoFit/>
          </a:bodyPr>
          <a:lstStyle/>
          <a:p>
            <a:r>
              <a:rPr kumimoji="1" lang="ja-JP" altLang="en-US" sz="4000" dirty="0">
                <a:solidFill>
                  <a:srgbClr val="002060"/>
                </a:solidFill>
              </a:rPr>
              <a:t>つまり、迅速な財務書類の作成の実現は</a:t>
            </a:r>
            <a:endParaRPr kumimoji="1" lang="en-US" altLang="ja-JP" sz="4000" dirty="0">
              <a:solidFill>
                <a:srgbClr val="002060"/>
              </a:solidFill>
            </a:endParaRPr>
          </a:p>
          <a:p>
            <a:r>
              <a:rPr kumimoji="1" lang="ja-JP" altLang="en-US" sz="4000" b="1" dirty="0">
                <a:solidFill>
                  <a:srgbClr val="002060"/>
                </a:solidFill>
              </a:rPr>
              <a:t>資産経営課</a:t>
            </a:r>
            <a:r>
              <a:rPr kumimoji="1" lang="ja-JP" altLang="en-US" sz="4000" dirty="0">
                <a:solidFill>
                  <a:srgbClr val="002060"/>
                </a:solidFill>
              </a:rPr>
              <a:t>次第ってこと。</a:t>
            </a:r>
            <a:endParaRPr kumimoji="1" lang="en-US" altLang="ja-JP" sz="4000" dirty="0">
              <a:solidFill>
                <a:srgbClr val="002060"/>
              </a:solidFill>
            </a:endParaRPr>
          </a:p>
        </p:txBody>
      </p:sp>
    </p:spTree>
    <p:extLst>
      <p:ext uri="{BB962C8B-B14F-4D97-AF65-F5344CB8AC3E}">
        <p14:creationId xmlns:p14="http://schemas.microsoft.com/office/powerpoint/2010/main" val="11678233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TotalTime>
  <Words>1262</Words>
  <Application>Microsoft Office PowerPoint</Application>
  <PresentationFormat>A4 210 x 297 mm</PresentationFormat>
  <Paragraphs>219</Paragraphs>
  <Slides>33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33</vt:i4>
      </vt:variant>
    </vt:vector>
  </HeadingPairs>
  <TitlesOfParts>
    <vt:vector size="39" baseType="lpstr">
      <vt:lpstr>Yu Gothic Medium</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阿部 隆介</dc:creator>
  <cp:lastModifiedBy>阿部 隆介</cp:lastModifiedBy>
  <cp:revision>30</cp:revision>
  <dcterms:created xsi:type="dcterms:W3CDTF">2021-03-30T12:14:45Z</dcterms:created>
  <dcterms:modified xsi:type="dcterms:W3CDTF">2021-03-30T16:57:27Z</dcterms:modified>
</cp:coreProperties>
</file>